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9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0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1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2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3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4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6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theme/theme17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18.xml" ContentType="application/vnd.openxmlformats-officedocument.theme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19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20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theme/theme21.xml" ContentType="application/vnd.openxmlformats-officedocument.theme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theme/theme22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theme/theme23.xml" ContentType="application/vnd.openxmlformats-officedocument.theme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theme/theme24.xml" ContentType="application/vnd.openxmlformats-officedocument.theme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25.xml" ContentType="application/vnd.openxmlformats-officedocument.theme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theme/theme26.xml" ContentType="application/vnd.openxmlformats-officedocument.theme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theme/theme27.xml" ContentType="application/vnd.openxmlformats-officedocument.theme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theme/theme28.xml" ContentType="application/vnd.openxmlformats-officedocument.theme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4" r:id="rId2"/>
    <p:sldMasterId id="2147483812" r:id="rId3"/>
    <p:sldMasterId id="2147483824" r:id="rId4"/>
    <p:sldMasterId id="2147483848" r:id="rId5"/>
    <p:sldMasterId id="2147483872" r:id="rId6"/>
    <p:sldMasterId id="2147483909" r:id="rId7"/>
    <p:sldMasterId id="2147483936" r:id="rId8"/>
    <p:sldMasterId id="2147484087" r:id="rId9"/>
    <p:sldMasterId id="2147484099" r:id="rId10"/>
    <p:sldMasterId id="2147484281" r:id="rId11"/>
    <p:sldMasterId id="2147484522" r:id="rId12"/>
    <p:sldMasterId id="2147484571" r:id="rId13"/>
    <p:sldMasterId id="2147484777" r:id="rId14"/>
    <p:sldMasterId id="2147484837" r:id="rId15"/>
    <p:sldMasterId id="2147484849" r:id="rId16"/>
    <p:sldMasterId id="2147484861" r:id="rId17"/>
    <p:sldMasterId id="2147484873" r:id="rId18"/>
    <p:sldMasterId id="2147484969" r:id="rId19"/>
    <p:sldMasterId id="2147485410" r:id="rId20"/>
    <p:sldMasterId id="2147485520" r:id="rId21"/>
    <p:sldMasterId id="2147485532" r:id="rId22"/>
    <p:sldMasterId id="2147485665" r:id="rId23"/>
    <p:sldMasterId id="2147485714" r:id="rId24"/>
    <p:sldMasterId id="2147486472" r:id="rId25"/>
    <p:sldMasterId id="2147486594" r:id="rId26"/>
    <p:sldMasterId id="2147487120" r:id="rId27"/>
    <p:sldMasterId id="2147487194" r:id="rId28"/>
    <p:sldMasterId id="2147487206" r:id="rId29"/>
  </p:sldMasterIdLst>
  <p:notesMasterIdLst>
    <p:notesMasterId r:id="rId80"/>
  </p:notesMasterIdLst>
  <p:handoutMasterIdLst>
    <p:handoutMasterId r:id="rId81"/>
  </p:handoutMasterIdLst>
  <p:sldIdLst>
    <p:sldId id="722" r:id="rId30"/>
    <p:sldId id="6541" r:id="rId31"/>
    <p:sldId id="6537" r:id="rId32"/>
    <p:sldId id="6538" r:id="rId33"/>
    <p:sldId id="3155" r:id="rId34"/>
    <p:sldId id="6550" r:id="rId35"/>
    <p:sldId id="3191" r:id="rId36"/>
    <p:sldId id="6552" r:id="rId37"/>
    <p:sldId id="3307" r:id="rId38"/>
    <p:sldId id="5029" r:id="rId39"/>
    <p:sldId id="5030" r:id="rId40"/>
    <p:sldId id="3161" r:id="rId41"/>
    <p:sldId id="3162" r:id="rId42"/>
    <p:sldId id="6554" r:id="rId43"/>
    <p:sldId id="441" r:id="rId44"/>
    <p:sldId id="6556" r:id="rId45"/>
    <p:sldId id="6555" r:id="rId46"/>
    <p:sldId id="6557" r:id="rId47"/>
    <p:sldId id="3171" r:id="rId48"/>
    <p:sldId id="3165" r:id="rId49"/>
    <p:sldId id="3172" r:id="rId50"/>
    <p:sldId id="3173" r:id="rId51"/>
    <p:sldId id="6577" r:id="rId52"/>
    <p:sldId id="720" r:id="rId53"/>
    <p:sldId id="296" r:id="rId54"/>
    <p:sldId id="6564" r:id="rId55"/>
    <p:sldId id="6565" r:id="rId56"/>
    <p:sldId id="6566" r:id="rId57"/>
    <p:sldId id="6558" r:id="rId58"/>
    <p:sldId id="6575" r:id="rId59"/>
    <p:sldId id="725" r:id="rId60"/>
    <p:sldId id="6567" r:id="rId61"/>
    <p:sldId id="6576" r:id="rId62"/>
    <p:sldId id="6570" r:id="rId63"/>
    <p:sldId id="6571" r:id="rId64"/>
    <p:sldId id="6572" r:id="rId65"/>
    <p:sldId id="6573" r:id="rId66"/>
    <p:sldId id="406" r:id="rId67"/>
    <p:sldId id="6574" r:id="rId68"/>
    <p:sldId id="426" r:id="rId69"/>
    <p:sldId id="427" r:id="rId70"/>
    <p:sldId id="6560" r:id="rId71"/>
    <p:sldId id="6559" r:id="rId72"/>
    <p:sldId id="428" r:id="rId73"/>
    <p:sldId id="840" r:id="rId74"/>
    <p:sldId id="6561" r:id="rId75"/>
    <p:sldId id="6562" r:id="rId76"/>
    <p:sldId id="6546" r:id="rId77"/>
    <p:sldId id="6627" r:id="rId78"/>
    <p:sldId id="6578" r:id="rId7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A5712"/>
    <a:srgbClr val="CC9900"/>
    <a:srgbClr val="00B050"/>
    <a:srgbClr val="000000"/>
    <a:srgbClr val="9DC3E6"/>
    <a:srgbClr val="FFC200"/>
    <a:srgbClr val="7AC96C"/>
    <a:srgbClr val="FFD147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113" autoAdjust="0"/>
    <p:restoredTop sz="96405" autoAdjust="0"/>
  </p:normalViewPr>
  <p:slideViewPr>
    <p:cSldViewPr>
      <p:cViewPr varScale="1">
        <p:scale>
          <a:sx n="131" d="100"/>
          <a:sy n="131" d="100"/>
        </p:scale>
        <p:origin x="95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228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13.xml"/><Relationship Id="rId47" Type="http://schemas.openxmlformats.org/officeDocument/2006/relationships/slide" Target="slides/slide18.xml"/><Relationship Id="rId63" Type="http://schemas.openxmlformats.org/officeDocument/2006/relationships/slide" Target="slides/slide34.xml"/><Relationship Id="rId68" Type="http://schemas.openxmlformats.org/officeDocument/2006/relationships/slide" Target="slides/slide39.xml"/><Relationship Id="rId84" Type="http://schemas.openxmlformats.org/officeDocument/2006/relationships/theme" Target="theme/theme1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3.xml"/><Relationship Id="rId37" Type="http://schemas.openxmlformats.org/officeDocument/2006/relationships/slide" Target="slides/slide8.xml"/><Relationship Id="rId53" Type="http://schemas.openxmlformats.org/officeDocument/2006/relationships/slide" Target="slides/slide24.xml"/><Relationship Id="rId58" Type="http://schemas.openxmlformats.org/officeDocument/2006/relationships/slide" Target="slides/slide29.xml"/><Relationship Id="rId74" Type="http://schemas.openxmlformats.org/officeDocument/2006/relationships/slide" Target="slides/slide45.xml"/><Relationship Id="rId79" Type="http://schemas.openxmlformats.org/officeDocument/2006/relationships/slide" Target="slides/slide50.xml"/><Relationship Id="rId5" Type="http://schemas.openxmlformats.org/officeDocument/2006/relationships/slideMaster" Target="slideMasters/slideMaster5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1.xml"/><Relationship Id="rId35" Type="http://schemas.openxmlformats.org/officeDocument/2006/relationships/slide" Target="slides/slide6.xml"/><Relationship Id="rId43" Type="http://schemas.openxmlformats.org/officeDocument/2006/relationships/slide" Target="slides/slide14.xml"/><Relationship Id="rId48" Type="http://schemas.openxmlformats.org/officeDocument/2006/relationships/slide" Target="slides/slide19.xml"/><Relationship Id="rId56" Type="http://schemas.openxmlformats.org/officeDocument/2006/relationships/slide" Target="slides/slide27.xml"/><Relationship Id="rId64" Type="http://schemas.openxmlformats.org/officeDocument/2006/relationships/slide" Target="slides/slide35.xml"/><Relationship Id="rId69" Type="http://schemas.openxmlformats.org/officeDocument/2006/relationships/slide" Target="slides/slide40.xml"/><Relationship Id="rId77" Type="http://schemas.openxmlformats.org/officeDocument/2006/relationships/slide" Target="slides/slide48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2.xml"/><Relationship Id="rId72" Type="http://schemas.openxmlformats.org/officeDocument/2006/relationships/slide" Target="slides/slide43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4.xml"/><Relationship Id="rId38" Type="http://schemas.openxmlformats.org/officeDocument/2006/relationships/slide" Target="slides/slide9.xml"/><Relationship Id="rId46" Type="http://schemas.openxmlformats.org/officeDocument/2006/relationships/slide" Target="slides/slide17.xml"/><Relationship Id="rId59" Type="http://schemas.openxmlformats.org/officeDocument/2006/relationships/slide" Target="slides/slide30.xml"/><Relationship Id="rId67" Type="http://schemas.openxmlformats.org/officeDocument/2006/relationships/slide" Target="slides/slide38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2.xml"/><Relationship Id="rId54" Type="http://schemas.openxmlformats.org/officeDocument/2006/relationships/slide" Target="slides/slide25.xml"/><Relationship Id="rId62" Type="http://schemas.openxmlformats.org/officeDocument/2006/relationships/slide" Target="slides/slide33.xml"/><Relationship Id="rId70" Type="http://schemas.openxmlformats.org/officeDocument/2006/relationships/slide" Target="slides/slide41.xml"/><Relationship Id="rId75" Type="http://schemas.openxmlformats.org/officeDocument/2006/relationships/slide" Target="slides/slide46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7.xml"/><Relationship Id="rId49" Type="http://schemas.openxmlformats.org/officeDocument/2006/relationships/slide" Target="slides/slide20.xml"/><Relationship Id="rId57" Type="http://schemas.openxmlformats.org/officeDocument/2006/relationships/slide" Target="slides/slide28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.xml"/><Relationship Id="rId44" Type="http://schemas.openxmlformats.org/officeDocument/2006/relationships/slide" Target="slides/slide15.xml"/><Relationship Id="rId52" Type="http://schemas.openxmlformats.org/officeDocument/2006/relationships/slide" Target="slides/slide23.xml"/><Relationship Id="rId60" Type="http://schemas.openxmlformats.org/officeDocument/2006/relationships/slide" Target="slides/slide31.xml"/><Relationship Id="rId65" Type="http://schemas.openxmlformats.org/officeDocument/2006/relationships/slide" Target="slides/slide36.xml"/><Relationship Id="rId73" Type="http://schemas.openxmlformats.org/officeDocument/2006/relationships/slide" Target="slides/slide44.xml"/><Relationship Id="rId78" Type="http://schemas.openxmlformats.org/officeDocument/2006/relationships/slide" Target="slides/slide49.xml"/><Relationship Id="rId8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0.xml"/><Relationship Id="rId34" Type="http://schemas.openxmlformats.org/officeDocument/2006/relationships/slide" Target="slides/slide5.xml"/><Relationship Id="rId50" Type="http://schemas.openxmlformats.org/officeDocument/2006/relationships/slide" Target="slides/slide21.xml"/><Relationship Id="rId55" Type="http://schemas.openxmlformats.org/officeDocument/2006/relationships/slide" Target="slides/slide26.xml"/><Relationship Id="rId76" Type="http://schemas.openxmlformats.org/officeDocument/2006/relationships/slide" Target="slides/slide47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29" Type="http://schemas.openxmlformats.org/officeDocument/2006/relationships/slideMaster" Target="slideMasters/slideMaster29.xml"/><Relationship Id="rId24" Type="http://schemas.openxmlformats.org/officeDocument/2006/relationships/slideMaster" Target="slideMasters/slideMaster24.xml"/><Relationship Id="rId40" Type="http://schemas.openxmlformats.org/officeDocument/2006/relationships/slide" Target="slides/slide11.xml"/><Relationship Id="rId45" Type="http://schemas.openxmlformats.org/officeDocument/2006/relationships/slide" Target="slides/slide16.xml"/><Relationship Id="rId66" Type="http://schemas.openxmlformats.org/officeDocument/2006/relationships/slide" Target="slides/slide37.xml"/><Relationship Id="rId61" Type="http://schemas.openxmlformats.org/officeDocument/2006/relationships/slide" Target="slides/slide32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C167E78-EA36-40A1-A9A0-B443C6CB1F60}" type="datetimeFigureOut">
              <a:rPr lang="en-US" smtClean="0"/>
              <a:pPr/>
              <a:t>10/5/22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401BE2-F7AC-4C50-A6E5-F6C806E13D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98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8D89EF4-2B2A-4F54-A6DD-1EB35DCF17B3}" type="datetimeFigureOut">
              <a:rPr lang="en-US" smtClean="0"/>
              <a:pPr/>
              <a:t>10/5/22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B959945-7217-484B-8E74-88DC87A74B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705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855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50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0007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>
            <a:extLst>
              <a:ext uri="{FF2B5EF4-FFF2-40B4-BE49-F238E27FC236}">
                <a16:creationId xmlns:a16="http://schemas.microsoft.com/office/drawing/2014/main" id="{0751ED66-052F-F345-A866-5D9267BEF0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096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17DDF5-C42C-4C43-AFC1-C054C587D8B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096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82946" name="Rectangle 2">
            <a:extLst>
              <a:ext uri="{FF2B5EF4-FFF2-40B4-BE49-F238E27FC236}">
                <a16:creationId xmlns:a16="http://schemas.microsoft.com/office/drawing/2014/main" id="{FC9B272A-7862-5246-B92D-650FA9ED5C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8EAD5BDE-EBA0-8B46-A345-E988A62A24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1795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>
            <a:extLst>
              <a:ext uri="{FF2B5EF4-FFF2-40B4-BE49-F238E27FC236}">
                <a16:creationId xmlns:a16="http://schemas.microsoft.com/office/drawing/2014/main" id="{0751ED66-052F-F345-A866-5D9267BEF0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096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17DDF5-C42C-4C43-AFC1-C054C587D8B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096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82946" name="Rectangle 2">
            <a:extLst>
              <a:ext uri="{FF2B5EF4-FFF2-40B4-BE49-F238E27FC236}">
                <a16:creationId xmlns:a16="http://schemas.microsoft.com/office/drawing/2014/main" id="{FC9B272A-7862-5246-B92D-650FA9ED5C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8EAD5BDE-EBA0-8B46-A345-E988A62A24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419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E19713-9C4A-7245-9E88-240452797298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7198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>
            <a:extLst>
              <a:ext uri="{FF2B5EF4-FFF2-40B4-BE49-F238E27FC236}">
                <a16:creationId xmlns:a16="http://schemas.microsoft.com/office/drawing/2014/main" id="{0751ED66-052F-F345-A866-5D9267BEF0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09638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096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17DDF5-C42C-4C43-AFC1-C054C587D8B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096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82946" name="Rectangle 2">
            <a:extLst>
              <a:ext uri="{FF2B5EF4-FFF2-40B4-BE49-F238E27FC236}">
                <a16:creationId xmlns:a16="http://schemas.microsoft.com/office/drawing/2014/main" id="{FC9B272A-7862-5246-B92D-650FA9ED5C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8EAD5BDE-EBA0-8B46-A345-E988A62A24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7158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1B4A3-416A-FE48-B898-118D75DBF39A}" type="slidenum">
              <a:rPr lang="es-ES_tradnl" smtClean="0"/>
              <a:pPr/>
              <a:t>36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58206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1B4A3-416A-FE48-B898-118D75DBF39A}" type="slidenum">
              <a:rPr lang="es-ES_tradnl" smtClean="0"/>
              <a:pPr/>
              <a:t>38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2F704-0392-374E-9548-FE28CBDE16B0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2352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A2F704-0392-374E-9548-FE28CBDE16B0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76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9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4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5.emf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24744"/>
            <a:ext cx="7924800" cy="2232248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 dirty="0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04592"/>
            <a:ext cx="7848600" cy="1248544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 dirty="0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2073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1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1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07788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lIns="91425" tIns="45713" rIns="91425" bIns="45713"/>
          <a:lstStyle/>
          <a:p>
            <a:pPr defTabSz="914259"/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1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1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 defTabSz="914259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60671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60106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30" indent="0">
              <a:buNone/>
              <a:defRPr sz="1800"/>
            </a:lvl2pPr>
            <a:lvl3pPr marL="914259" indent="0">
              <a:buNone/>
              <a:defRPr sz="1600"/>
            </a:lvl3pPr>
            <a:lvl4pPr marL="1371390" indent="0">
              <a:buNone/>
              <a:defRPr sz="1400"/>
            </a:lvl4pPr>
            <a:lvl5pPr marL="1828519" indent="0">
              <a:buNone/>
              <a:defRPr sz="1400"/>
            </a:lvl5pPr>
            <a:lvl6pPr marL="2285649" indent="0">
              <a:buNone/>
              <a:defRPr sz="1400"/>
            </a:lvl6pPr>
            <a:lvl7pPr marL="2742780" indent="0">
              <a:buNone/>
              <a:defRPr sz="1400"/>
            </a:lvl7pPr>
            <a:lvl8pPr marL="3199908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94115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36918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130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79251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23636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666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59" indent="0">
              <a:buNone/>
              <a:defRPr sz="2400"/>
            </a:lvl3pPr>
            <a:lvl4pPr marL="1371390" indent="0">
              <a:buNone/>
              <a:defRPr sz="2000"/>
            </a:lvl4pPr>
            <a:lvl5pPr marL="1828519" indent="0">
              <a:buNone/>
              <a:defRPr sz="2000"/>
            </a:lvl5pPr>
            <a:lvl6pPr marL="2285649" indent="0">
              <a:buNone/>
              <a:defRPr sz="2000"/>
            </a:lvl6pPr>
            <a:lvl7pPr marL="2742780" indent="0">
              <a:buNone/>
              <a:defRPr sz="2000"/>
            </a:lvl7pPr>
            <a:lvl8pPr marL="3199908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8525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9005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1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1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77450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54617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395310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11025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1952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95997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78965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43751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839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73758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389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25351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48511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93932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98746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3473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7461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4892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24448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776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59496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1527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00974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3857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9656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82387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62779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90810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25228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8135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80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6378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4211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6402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77123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8169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73753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96438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lIns="91416" tIns="45709" rIns="91416" bIns="45709"/>
          <a:lstStyle/>
          <a:p>
            <a:pPr defTabSz="914165"/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1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1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16" tIns="45709" rIns="91416" bIns="4570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 defTabSz="914165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0202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15773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82" indent="0">
              <a:buNone/>
              <a:defRPr sz="1800"/>
            </a:lvl2pPr>
            <a:lvl3pPr marL="914165" indent="0">
              <a:buNone/>
              <a:defRPr sz="1600"/>
            </a:lvl3pPr>
            <a:lvl4pPr marL="1371250" indent="0">
              <a:buNone/>
              <a:defRPr sz="1400"/>
            </a:lvl4pPr>
            <a:lvl5pPr marL="1828332" indent="0">
              <a:buNone/>
              <a:defRPr sz="1400"/>
            </a:lvl5pPr>
            <a:lvl6pPr marL="2285415" indent="0">
              <a:buNone/>
              <a:defRPr sz="1400"/>
            </a:lvl6pPr>
            <a:lvl7pPr marL="2742500" indent="0">
              <a:buNone/>
              <a:defRPr sz="1400"/>
            </a:lvl7pPr>
            <a:lvl8pPr marL="3199580" indent="0">
              <a:buNone/>
              <a:defRPr sz="1400"/>
            </a:lvl8pPr>
            <a:lvl9pPr marL="3656665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10429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900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19762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38515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01379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50670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18474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65" indent="0">
              <a:buNone/>
              <a:defRPr sz="2400"/>
            </a:lvl3pPr>
            <a:lvl4pPr marL="1371250" indent="0">
              <a:buNone/>
              <a:defRPr sz="2000"/>
            </a:lvl4pPr>
            <a:lvl5pPr marL="1828332" indent="0">
              <a:buNone/>
              <a:defRPr sz="2000"/>
            </a:lvl5pPr>
            <a:lvl6pPr marL="2285415" indent="0">
              <a:buNone/>
              <a:defRPr sz="2000"/>
            </a:lvl6pPr>
            <a:lvl7pPr marL="2742500" indent="0">
              <a:buNone/>
              <a:defRPr sz="2000"/>
            </a:lvl7pPr>
            <a:lvl8pPr marL="3199580" indent="0">
              <a:buNone/>
              <a:defRPr sz="2000"/>
            </a:lvl8pPr>
            <a:lvl9pPr marL="3656665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774164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0416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1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1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26492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lIns="91416" tIns="45709" rIns="91416" bIns="45709"/>
          <a:lstStyle/>
          <a:p>
            <a:pPr defTabSz="914165"/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1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1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16" tIns="45709" rIns="91416" bIns="4570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 defTabSz="914165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58855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9584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82" indent="0">
              <a:buNone/>
              <a:defRPr sz="1800"/>
            </a:lvl2pPr>
            <a:lvl3pPr marL="914165" indent="0">
              <a:buNone/>
              <a:defRPr sz="1600"/>
            </a:lvl3pPr>
            <a:lvl4pPr marL="1371250" indent="0">
              <a:buNone/>
              <a:defRPr sz="1400"/>
            </a:lvl4pPr>
            <a:lvl5pPr marL="1828332" indent="0">
              <a:buNone/>
              <a:defRPr sz="1400"/>
            </a:lvl5pPr>
            <a:lvl6pPr marL="2285415" indent="0">
              <a:buNone/>
              <a:defRPr sz="1400"/>
            </a:lvl6pPr>
            <a:lvl7pPr marL="2742500" indent="0">
              <a:buNone/>
              <a:defRPr sz="1400"/>
            </a:lvl7pPr>
            <a:lvl8pPr marL="3199580" indent="0">
              <a:buNone/>
              <a:defRPr sz="1400"/>
            </a:lvl8pPr>
            <a:lvl9pPr marL="3656665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865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91434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08711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22151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21877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31674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38239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65" indent="0">
              <a:buNone/>
              <a:defRPr sz="2400"/>
            </a:lvl3pPr>
            <a:lvl4pPr marL="1371250" indent="0">
              <a:buNone/>
              <a:defRPr sz="2000"/>
            </a:lvl4pPr>
            <a:lvl5pPr marL="1828332" indent="0">
              <a:buNone/>
              <a:defRPr sz="2000"/>
            </a:lvl5pPr>
            <a:lvl6pPr marL="2285415" indent="0">
              <a:buNone/>
              <a:defRPr sz="2000"/>
            </a:lvl6pPr>
            <a:lvl7pPr marL="2742500" indent="0">
              <a:buNone/>
              <a:defRPr sz="2000"/>
            </a:lvl7pPr>
            <a:lvl8pPr marL="3199580" indent="0">
              <a:buNone/>
              <a:defRPr sz="2000"/>
            </a:lvl8pPr>
            <a:lvl9pPr marL="3656665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1071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73656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1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1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05977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lIns="91402" tIns="45702" rIns="91402" bIns="45702"/>
          <a:lstStyle/>
          <a:p>
            <a:pPr defTabSz="914024"/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02" tIns="45702" rIns="91402" bIns="45702"/>
          <a:lstStyle/>
          <a:p>
            <a:pPr defTabSz="914024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02" tIns="45702" rIns="91402" bIns="45702"/>
          <a:lstStyle/>
          <a:p>
            <a:pPr defTabSz="914024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1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1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02" tIns="45702" rIns="91402" bIns="4570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 defTabSz="914024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7461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07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563103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1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11" indent="0">
              <a:buNone/>
              <a:defRPr sz="1800"/>
            </a:lvl2pPr>
            <a:lvl3pPr marL="914024" indent="0">
              <a:buNone/>
              <a:defRPr sz="1600"/>
            </a:lvl3pPr>
            <a:lvl4pPr marL="1371040" indent="0">
              <a:buNone/>
              <a:defRPr sz="1400"/>
            </a:lvl4pPr>
            <a:lvl5pPr marL="1828052" indent="0">
              <a:buNone/>
              <a:defRPr sz="1400"/>
            </a:lvl5pPr>
            <a:lvl6pPr marL="2285064" indent="0">
              <a:buNone/>
              <a:defRPr sz="1400"/>
            </a:lvl6pPr>
            <a:lvl7pPr marL="2742079" indent="0">
              <a:buNone/>
              <a:defRPr sz="1400"/>
            </a:lvl7pPr>
            <a:lvl8pPr marL="3199088" indent="0">
              <a:buNone/>
              <a:defRPr sz="1400"/>
            </a:lvl8pPr>
            <a:lvl9pPr marL="3656104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76699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6953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4" indent="0">
              <a:buNone/>
              <a:defRPr sz="1800" b="1"/>
            </a:lvl3pPr>
            <a:lvl4pPr marL="1371040" indent="0">
              <a:buNone/>
              <a:defRPr sz="1600" b="1"/>
            </a:lvl4pPr>
            <a:lvl5pPr marL="1828052" indent="0">
              <a:buNone/>
              <a:defRPr sz="1600" b="1"/>
            </a:lvl5pPr>
            <a:lvl6pPr marL="2285064" indent="0">
              <a:buNone/>
              <a:defRPr sz="1600" b="1"/>
            </a:lvl6pPr>
            <a:lvl7pPr marL="2742079" indent="0">
              <a:buNone/>
              <a:defRPr sz="1600" b="1"/>
            </a:lvl7pPr>
            <a:lvl8pPr marL="3199088" indent="0">
              <a:buNone/>
              <a:defRPr sz="1600" b="1"/>
            </a:lvl8pPr>
            <a:lvl9pPr marL="365610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4" indent="0">
              <a:buNone/>
              <a:defRPr sz="1800" b="1"/>
            </a:lvl3pPr>
            <a:lvl4pPr marL="1371040" indent="0">
              <a:buNone/>
              <a:defRPr sz="1600" b="1"/>
            </a:lvl4pPr>
            <a:lvl5pPr marL="1828052" indent="0">
              <a:buNone/>
              <a:defRPr sz="1600" b="1"/>
            </a:lvl5pPr>
            <a:lvl6pPr marL="2285064" indent="0">
              <a:buNone/>
              <a:defRPr sz="1600" b="1"/>
            </a:lvl6pPr>
            <a:lvl7pPr marL="2742079" indent="0">
              <a:buNone/>
              <a:defRPr sz="1600" b="1"/>
            </a:lvl7pPr>
            <a:lvl8pPr marL="3199088" indent="0">
              <a:buNone/>
              <a:defRPr sz="1600" b="1"/>
            </a:lvl8pPr>
            <a:lvl9pPr marL="365610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7271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4021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5188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4" indent="0">
              <a:buNone/>
              <a:defRPr sz="1000"/>
            </a:lvl3pPr>
            <a:lvl4pPr marL="1371040" indent="0">
              <a:buNone/>
              <a:defRPr sz="900"/>
            </a:lvl4pPr>
            <a:lvl5pPr marL="1828052" indent="0">
              <a:buNone/>
              <a:defRPr sz="900"/>
            </a:lvl5pPr>
            <a:lvl6pPr marL="2285064" indent="0">
              <a:buNone/>
              <a:defRPr sz="900"/>
            </a:lvl6pPr>
            <a:lvl7pPr marL="2742079" indent="0">
              <a:buNone/>
              <a:defRPr sz="900"/>
            </a:lvl7pPr>
            <a:lvl8pPr marL="3199088" indent="0">
              <a:buNone/>
              <a:defRPr sz="900"/>
            </a:lvl8pPr>
            <a:lvl9pPr marL="365610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341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4" indent="0">
              <a:buNone/>
              <a:defRPr sz="2400"/>
            </a:lvl3pPr>
            <a:lvl4pPr marL="1371040" indent="0">
              <a:buNone/>
              <a:defRPr sz="2000"/>
            </a:lvl4pPr>
            <a:lvl5pPr marL="1828052" indent="0">
              <a:buNone/>
              <a:defRPr sz="2000"/>
            </a:lvl5pPr>
            <a:lvl6pPr marL="2285064" indent="0">
              <a:buNone/>
              <a:defRPr sz="2000"/>
            </a:lvl6pPr>
            <a:lvl7pPr marL="2742079" indent="0">
              <a:buNone/>
              <a:defRPr sz="2000"/>
            </a:lvl7pPr>
            <a:lvl8pPr marL="3199088" indent="0">
              <a:buNone/>
              <a:defRPr sz="2000"/>
            </a:lvl8pPr>
            <a:lvl9pPr marL="365610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4" indent="0">
              <a:buNone/>
              <a:defRPr sz="1000"/>
            </a:lvl3pPr>
            <a:lvl4pPr marL="1371040" indent="0">
              <a:buNone/>
              <a:defRPr sz="900"/>
            </a:lvl4pPr>
            <a:lvl5pPr marL="1828052" indent="0">
              <a:buNone/>
              <a:defRPr sz="900"/>
            </a:lvl5pPr>
            <a:lvl6pPr marL="2285064" indent="0">
              <a:buNone/>
              <a:defRPr sz="900"/>
            </a:lvl6pPr>
            <a:lvl7pPr marL="2742079" indent="0">
              <a:buNone/>
              <a:defRPr sz="900"/>
            </a:lvl7pPr>
            <a:lvl8pPr marL="3199088" indent="0">
              <a:buNone/>
              <a:defRPr sz="900"/>
            </a:lvl8pPr>
            <a:lvl9pPr marL="365610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62361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074657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1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1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777081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878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16302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48962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56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45995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12348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066245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88374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2485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647908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390558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03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3785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DD642-5717-9C43-BCF7-E4F88A58C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2259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4AC23-9DE4-C746-BC02-D3085298A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25448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65027-C458-0F45-A175-76C38D629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6271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F2552-3716-B24B-9F3D-FF7B024E8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3355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D5230-971F-2E41-8CFA-14A60A5B2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2064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DEAA0-2A78-7C4C-AC1D-0745BDD65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154556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A15DC-7DB6-2E4F-8E40-D436CE9278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09927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972F1-201A-1341-A138-68D5169749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02723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A4686-03CC-5744-B2F1-C7CFBAB9D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4714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60323-C27F-274D-98DD-E8A584096F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4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889560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8D1A2-8B05-D448-BEED-1DCCC5669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045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2FA06-CF86-2545-AF2A-570D639DE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830028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461737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977340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64163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227174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42525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02850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796304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483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85819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70178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848879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33164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lIns="91402" tIns="45702" rIns="91402" bIns="45702"/>
          <a:lstStyle/>
          <a:p>
            <a:pPr defTabSz="914024"/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02" tIns="45702" rIns="91402" bIns="45702"/>
          <a:lstStyle/>
          <a:p>
            <a:pPr defTabSz="914024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02" tIns="45702" rIns="91402" bIns="45702"/>
          <a:lstStyle/>
          <a:p>
            <a:pPr defTabSz="914024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1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1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02" tIns="45702" rIns="91402" bIns="4570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 defTabSz="914024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599387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560067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1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11" indent="0">
              <a:buNone/>
              <a:defRPr sz="1800"/>
            </a:lvl2pPr>
            <a:lvl3pPr marL="914024" indent="0">
              <a:buNone/>
              <a:defRPr sz="1600"/>
            </a:lvl3pPr>
            <a:lvl4pPr marL="1371040" indent="0">
              <a:buNone/>
              <a:defRPr sz="1400"/>
            </a:lvl4pPr>
            <a:lvl5pPr marL="1828052" indent="0">
              <a:buNone/>
              <a:defRPr sz="1400"/>
            </a:lvl5pPr>
            <a:lvl6pPr marL="2285064" indent="0">
              <a:buNone/>
              <a:defRPr sz="1400"/>
            </a:lvl6pPr>
            <a:lvl7pPr marL="2742079" indent="0">
              <a:buNone/>
              <a:defRPr sz="1400"/>
            </a:lvl7pPr>
            <a:lvl8pPr marL="3199088" indent="0">
              <a:buNone/>
              <a:defRPr sz="1400"/>
            </a:lvl8pPr>
            <a:lvl9pPr marL="3656104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234862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12077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4" indent="0">
              <a:buNone/>
              <a:defRPr sz="1800" b="1"/>
            </a:lvl3pPr>
            <a:lvl4pPr marL="1371040" indent="0">
              <a:buNone/>
              <a:defRPr sz="1600" b="1"/>
            </a:lvl4pPr>
            <a:lvl5pPr marL="1828052" indent="0">
              <a:buNone/>
              <a:defRPr sz="1600" b="1"/>
            </a:lvl5pPr>
            <a:lvl6pPr marL="2285064" indent="0">
              <a:buNone/>
              <a:defRPr sz="1600" b="1"/>
            </a:lvl6pPr>
            <a:lvl7pPr marL="2742079" indent="0">
              <a:buNone/>
              <a:defRPr sz="1600" b="1"/>
            </a:lvl7pPr>
            <a:lvl8pPr marL="3199088" indent="0">
              <a:buNone/>
              <a:defRPr sz="1600" b="1"/>
            </a:lvl8pPr>
            <a:lvl9pPr marL="365610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4" indent="0">
              <a:buNone/>
              <a:defRPr sz="1800" b="1"/>
            </a:lvl3pPr>
            <a:lvl4pPr marL="1371040" indent="0">
              <a:buNone/>
              <a:defRPr sz="1600" b="1"/>
            </a:lvl4pPr>
            <a:lvl5pPr marL="1828052" indent="0">
              <a:buNone/>
              <a:defRPr sz="1600" b="1"/>
            </a:lvl5pPr>
            <a:lvl6pPr marL="2285064" indent="0">
              <a:buNone/>
              <a:defRPr sz="1600" b="1"/>
            </a:lvl6pPr>
            <a:lvl7pPr marL="2742079" indent="0">
              <a:buNone/>
              <a:defRPr sz="1600" b="1"/>
            </a:lvl7pPr>
            <a:lvl8pPr marL="3199088" indent="0">
              <a:buNone/>
              <a:defRPr sz="1600" b="1"/>
            </a:lvl8pPr>
            <a:lvl9pPr marL="365610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62457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977436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739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21076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4" indent="0">
              <a:buNone/>
              <a:defRPr sz="1000"/>
            </a:lvl3pPr>
            <a:lvl4pPr marL="1371040" indent="0">
              <a:buNone/>
              <a:defRPr sz="900"/>
            </a:lvl4pPr>
            <a:lvl5pPr marL="1828052" indent="0">
              <a:buNone/>
              <a:defRPr sz="900"/>
            </a:lvl5pPr>
            <a:lvl6pPr marL="2285064" indent="0">
              <a:buNone/>
              <a:defRPr sz="900"/>
            </a:lvl6pPr>
            <a:lvl7pPr marL="2742079" indent="0">
              <a:buNone/>
              <a:defRPr sz="900"/>
            </a:lvl7pPr>
            <a:lvl8pPr marL="3199088" indent="0">
              <a:buNone/>
              <a:defRPr sz="900"/>
            </a:lvl8pPr>
            <a:lvl9pPr marL="365610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80208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4" indent="0">
              <a:buNone/>
              <a:defRPr sz="2400"/>
            </a:lvl3pPr>
            <a:lvl4pPr marL="1371040" indent="0">
              <a:buNone/>
              <a:defRPr sz="2000"/>
            </a:lvl4pPr>
            <a:lvl5pPr marL="1828052" indent="0">
              <a:buNone/>
              <a:defRPr sz="2000"/>
            </a:lvl5pPr>
            <a:lvl6pPr marL="2285064" indent="0">
              <a:buNone/>
              <a:defRPr sz="2000"/>
            </a:lvl6pPr>
            <a:lvl7pPr marL="2742079" indent="0">
              <a:buNone/>
              <a:defRPr sz="2000"/>
            </a:lvl7pPr>
            <a:lvl8pPr marL="3199088" indent="0">
              <a:buNone/>
              <a:defRPr sz="2000"/>
            </a:lvl8pPr>
            <a:lvl9pPr marL="3656104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4" indent="0">
              <a:buNone/>
              <a:defRPr sz="1000"/>
            </a:lvl3pPr>
            <a:lvl4pPr marL="1371040" indent="0">
              <a:buNone/>
              <a:defRPr sz="900"/>
            </a:lvl4pPr>
            <a:lvl5pPr marL="1828052" indent="0">
              <a:buNone/>
              <a:defRPr sz="900"/>
            </a:lvl5pPr>
            <a:lvl6pPr marL="2285064" indent="0">
              <a:buNone/>
              <a:defRPr sz="900"/>
            </a:lvl6pPr>
            <a:lvl7pPr marL="2742079" indent="0">
              <a:buNone/>
              <a:defRPr sz="900"/>
            </a:lvl7pPr>
            <a:lvl8pPr marL="3199088" indent="0">
              <a:buNone/>
              <a:defRPr sz="900"/>
            </a:lvl8pPr>
            <a:lvl9pPr marL="365610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00111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235911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1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1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4812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lIns="91416" tIns="45709" rIns="91416" bIns="45709"/>
          <a:lstStyle/>
          <a:p>
            <a:pPr defTabSz="914165"/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1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1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16" tIns="45709" rIns="91416" bIns="4570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 defTabSz="914165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19387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185237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82" indent="0">
              <a:buNone/>
              <a:defRPr sz="1800"/>
            </a:lvl2pPr>
            <a:lvl3pPr marL="914165" indent="0">
              <a:buNone/>
              <a:defRPr sz="1600"/>
            </a:lvl3pPr>
            <a:lvl4pPr marL="1371250" indent="0">
              <a:buNone/>
              <a:defRPr sz="1400"/>
            </a:lvl4pPr>
            <a:lvl5pPr marL="1828332" indent="0">
              <a:buNone/>
              <a:defRPr sz="1400"/>
            </a:lvl5pPr>
            <a:lvl6pPr marL="2285415" indent="0">
              <a:buNone/>
              <a:defRPr sz="1400"/>
            </a:lvl6pPr>
            <a:lvl7pPr marL="2742500" indent="0">
              <a:buNone/>
              <a:defRPr sz="1400"/>
            </a:lvl7pPr>
            <a:lvl8pPr marL="3199580" indent="0">
              <a:buNone/>
              <a:defRPr sz="1400"/>
            </a:lvl8pPr>
            <a:lvl9pPr marL="3656665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883693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650700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384331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399281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577748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59025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65" indent="0">
              <a:buNone/>
              <a:defRPr sz="2400"/>
            </a:lvl3pPr>
            <a:lvl4pPr marL="1371250" indent="0">
              <a:buNone/>
              <a:defRPr sz="2000"/>
            </a:lvl4pPr>
            <a:lvl5pPr marL="1828332" indent="0">
              <a:buNone/>
              <a:defRPr sz="2000"/>
            </a:lvl5pPr>
            <a:lvl6pPr marL="2285415" indent="0">
              <a:buNone/>
              <a:defRPr sz="2000"/>
            </a:lvl6pPr>
            <a:lvl7pPr marL="2742500" indent="0">
              <a:buNone/>
              <a:defRPr sz="2000"/>
            </a:lvl7pPr>
            <a:lvl8pPr marL="3199580" indent="0">
              <a:buNone/>
              <a:defRPr sz="2000"/>
            </a:lvl8pPr>
            <a:lvl9pPr marL="3656665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20365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59023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1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1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583518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64669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1047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4591281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7539033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45957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6" name="Picture 5" descr="safar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994594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0774320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865466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95563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8291441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white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white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86238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2987500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8769312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175784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124249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265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493300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23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75383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011113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265468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952016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53053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92141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73888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10633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 anchor="ctr"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16561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268139"/>
          </a:xfr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es-ES" altLang="ko-KR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t>Juan Gómez Luna Peking University. Beijing, September 7, 2015 </a:t>
            </a:r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268139"/>
          </a:xfrm>
        </p:spPr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2694508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7" name="Picture 6" descr="safar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59205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 anchor="b"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268139"/>
          </a:xfr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es-ES" altLang="ko-KR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t>Juan Gómez Luna Peking University. Beijing, September 7, 2015 </a:t>
            </a:r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268139"/>
          </a:xfrm>
        </p:spPr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251520" y="1052736"/>
            <a:ext cx="8640960" cy="0"/>
          </a:xfrm>
          <a:prstGeom prst="line">
            <a:avLst/>
          </a:prstGeom>
          <a:ln>
            <a:solidFill>
              <a:schemeClr val="dk1">
                <a:alpha val="7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307237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268139"/>
          </a:xfr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es-ES" altLang="ko-KR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t>Juan Gómez Luna Peking University. Beijing, September 7, 2015 </a:t>
            </a:r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268139"/>
          </a:xfrm>
        </p:spPr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1118285041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 anchor="b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4968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49685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268139"/>
          </a:xfr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es-ES" altLang="ko-KR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t>Juan Gómez Luna Peking University. Beijing, September 7, 2015 </a:t>
            </a:r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268139"/>
          </a:xfrm>
        </p:spPr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cxnSp>
        <p:nvCxnSpPr>
          <p:cNvPr id="10" name="직선 연결선 9"/>
          <p:cNvCxnSpPr/>
          <p:nvPr userDrawn="1"/>
        </p:nvCxnSpPr>
        <p:spPr>
          <a:xfrm>
            <a:off x="251520" y="1052736"/>
            <a:ext cx="8640960" cy="0"/>
          </a:xfrm>
          <a:prstGeom prst="line">
            <a:avLst/>
          </a:prstGeom>
          <a:ln>
            <a:solidFill>
              <a:schemeClr val="dk1">
                <a:alpha val="7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290364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 anchor="b"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988840"/>
            <a:ext cx="4040188" cy="432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34076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041775" cy="432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268139"/>
          </a:xfr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es-ES" altLang="ko-KR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t>Juan Gómez Luna Peking University. Beijing, September 7, 2015 </a:t>
            </a:r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268139"/>
          </a:xfrm>
        </p:spPr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cxnSp>
        <p:nvCxnSpPr>
          <p:cNvPr id="12" name="직선 연결선 11"/>
          <p:cNvCxnSpPr/>
          <p:nvPr userDrawn="1"/>
        </p:nvCxnSpPr>
        <p:spPr>
          <a:xfrm>
            <a:off x="251520" y="1052736"/>
            <a:ext cx="8640960" cy="0"/>
          </a:xfrm>
          <a:prstGeom prst="line">
            <a:avLst/>
          </a:prstGeom>
          <a:ln>
            <a:solidFill>
              <a:schemeClr val="dk1">
                <a:alpha val="7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857536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 anchor="b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268139"/>
          </a:xfr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es-ES" altLang="ko-KR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t>Juan Gómez Luna Peking University. Beijing, September 7, 2015 </a:t>
            </a:r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268139"/>
          </a:xfrm>
        </p:spPr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251520" y="1052736"/>
            <a:ext cx="8640960" cy="0"/>
          </a:xfrm>
          <a:prstGeom prst="line">
            <a:avLst/>
          </a:prstGeom>
          <a:ln>
            <a:solidFill>
              <a:schemeClr val="dk1">
                <a:alpha val="7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871302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268139"/>
          </a:xfr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es-ES" altLang="ko-KR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t>Juan Gómez Luna Peking University. Beijing, September 7, 2015 </a:t>
            </a:r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268139"/>
          </a:xfrm>
        </p:spPr>
        <p:txBody>
          <a:bodyPr/>
          <a:lstStyle/>
          <a:p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3560198658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479520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556325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79847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572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9" name="Picture 8" descr="safar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580221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566681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079462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569968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15984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952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945983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225097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E240D94-E5C6-2B45-92EB-F7FCCB9B61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9261544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67B2952-2F74-D544-92BC-FBFBE9A340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4734131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F9F7682-838C-D145-8DB5-B49C18A130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81536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5" name="Picture 4" descr="safar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332104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E01938C-1825-4C47-ADAA-667501E8BB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6725712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2E44CBD-17AA-1C44-8BA0-F0313DF1E0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9638184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14E6E70-902E-8E4C-B56A-EB171DB5C3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0595539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920B83-E5C7-4748-945F-F958559473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4433047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84C42A7-D582-E24E-B2AD-3611212565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5594660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5B44AF-607F-D14C-BF32-685CA37DFF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8801899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DCDFAA6-D8FF-694C-834A-ACCCD85222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007646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D923AAA-1C55-7E45-B953-D9BFED328D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2791579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8361273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668BF9C-93BB-B548-912F-BE2A1331A6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929195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60F4C6C-A4AD-634C-B2AA-5823E85646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48790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4" name="Picture 3" descr="safar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326866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E9D27D4-CF21-B743-868C-38D13B2F42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53838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8F35F6C-2FE9-E643-BA9E-744EBFA979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4610873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36820D8-511C-334B-9255-32401B2237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7451274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42E3693-D302-D64D-8335-04DBBDCAC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8476566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C3B91E-9495-5D4C-A473-89DD744F31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6490494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317DB17-6DD3-1D47-9DC7-29C718BD88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0464203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8B564A7-2749-BD47-ACBB-5E9A7893C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832840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3FA10DE-9244-444C-BB66-013E28A2D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697964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E2563C0-B5B3-BE4C-AFD7-D5025596D7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607558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8361273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6147B-D8F4-B34F-ACFC-F4150A9F50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8821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7" name="Picture 6" descr="safar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171892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B4B655F-9513-DB41-847A-CB5F5ABCD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416239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F70262A-25C7-1D4F-BA49-9AAD51FA1D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4502549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6AFF24C-C776-6444-B9B7-94F550F93C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374486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D46D27-56D0-344A-BE31-89C869EBEE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4090518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925BFE8-1EE5-7749-87C6-59D7618397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5012137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9151F3C-38B5-C447-BBE5-70E1ABFC6B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0859395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07B9740-5855-2A42-B252-D99EB4C572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6816981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C5EF0D-3683-CA41-828D-672F2E3955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6915911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D11A51B-8B96-BD4C-95B5-FCA03A36A3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2325371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89F2BAA-D8FE-2C4D-A9A5-9491AFC1AF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9914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7558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6" name="Picture 5" descr="safar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8576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6" name="Picture 5" descr="safar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10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7429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5616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4183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5562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9346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983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08720"/>
            <a:ext cx="4229100" cy="54726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908720"/>
            <a:ext cx="4229100" cy="54726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3337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7990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2703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0985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4877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altLang="en-US" dirty="0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1599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69925" indent="-325438">
              <a:buFont typeface="Wingdings" charset="2"/>
              <a:buChar char="q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28600" y="908720"/>
            <a:ext cx="861060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88421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2753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28600" y="908720"/>
            <a:ext cx="8610600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9415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969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052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8088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4753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787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8343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039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ack&amp;w.png"/>
          <p:cNvPicPr>
            <a:picLocks noChangeAspect="1"/>
          </p:cNvPicPr>
          <p:nvPr userDrawn="1"/>
        </p:nvPicPr>
        <p:blipFill>
          <a:blip r:embed="rId2"/>
          <a:srcRect t="-3067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494" y="469200"/>
            <a:ext cx="7772400" cy="1308232"/>
          </a:xfrm>
          <a:prstGeom prst="rect">
            <a:avLst/>
          </a:prstGeom>
        </p:spPr>
        <p:txBody>
          <a:bodyPr anchor="t"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6494" y="1941516"/>
            <a:ext cx="5009103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accent1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" y="5967630"/>
            <a:ext cx="9144001" cy="890370"/>
          </a:xfrm>
          <a:prstGeom prst="rect">
            <a:avLst/>
          </a:prstGeom>
          <a:solidFill>
            <a:srgbClr val="FFFFFF">
              <a:alpha val="6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Picture 8" descr="ecelogorb.psd"/>
          <p:cNvPicPr>
            <a:picLocks noChangeAspect="1"/>
          </p:cNvPicPr>
          <p:nvPr userDrawn="1"/>
        </p:nvPicPr>
        <p:blipFill>
          <a:blip r:embed="rId3">
            <a:lum bright="-8000"/>
          </a:blip>
          <a:stretch>
            <a:fillRect/>
          </a:stretch>
        </p:blipFill>
        <p:spPr>
          <a:xfrm>
            <a:off x="252528" y="6080245"/>
            <a:ext cx="3275179" cy="655036"/>
          </a:xfrm>
          <a:prstGeom prst="rect">
            <a:avLst/>
          </a:prstGeom>
          <a:effectLst/>
        </p:spPr>
      </p:pic>
      <p:pic>
        <p:nvPicPr>
          <p:cNvPr id="10" name="Picture 9" descr="CMU_logo_horiz_black.eps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08519" y="6259200"/>
            <a:ext cx="3895838" cy="354413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41285909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4327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9500"/>
            <a:ext cx="8229600" cy="5046663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Char char="§"/>
              <a:defRPr sz="2800">
                <a:solidFill>
                  <a:schemeClr val="accent1"/>
                </a:solidFill>
                <a:latin typeface="Arial"/>
              </a:defRPr>
            </a:lvl1pPr>
            <a:lvl2pPr>
              <a:buFont typeface="Wingdings" charset="2"/>
              <a:buChar char="§"/>
              <a:defRPr sz="2400">
                <a:solidFill>
                  <a:schemeClr val="accent2"/>
                </a:solidFill>
                <a:latin typeface="Arial"/>
              </a:defRPr>
            </a:lvl2pPr>
            <a:lvl3pPr>
              <a:buFont typeface="Wingdings" charset="2"/>
              <a:buChar char="§"/>
              <a:defRPr sz="2000">
                <a:solidFill>
                  <a:schemeClr val="accent5"/>
                </a:solidFill>
                <a:latin typeface="Arial"/>
              </a:defRPr>
            </a:lvl3pPr>
            <a:lvl4pPr>
              <a:buFont typeface="Wingdings" charset="2"/>
              <a:buChar char="§"/>
              <a:defRPr sz="1800">
                <a:latin typeface="Arial"/>
              </a:defRPr>
            </a:lvl4pPr>
            <a:lvl5pPr>
              <a:buFont typeface="Wingdings" charset="2"/>
              <a:buChar char="§"/>
              <a:defRPr sz="160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499945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3648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97429"/>
            <a:ext cx="8229600" cy="444137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2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474858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079500"/>
            <a:ext cx="4038600" cy="5046663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Char char="§"/>
              <a:defRPr sz="2800">
                <a:solidFill>
                  <a:schemeClr val="accent1"/>
                </a:solidFill>
                <a:latin typeface="Arial"/>
              </a:defRPr>
            </a:lvl1pPr>
            <a:lvl2pPr>
              <a:buFont typeface="Wingdings" charset="2"/>
              <a:buChar char="§"/>
              <a:defRPr sz="2400">
                <a:solidFill>
                  <a:schemeClr val="accent2"/>
                </a:solidFill>
                <a:latin typeface="Arial"/>
              </a:defRPr>
            </a:lvl2pPr>
            <a:lvl3pPr>
              <a:buFont typeface="Wingdings" charset="2"/>
              <a:buChar char="§"/>
              <a:defRPr sz="2000">
                <a:solidFill>
                  <a:schemeClr val="accent5"/>
                </a:solidFill>
                <a:latin typeface="Arial"/>
              </a:defRPr>
            </a:lvl3pPr>
            <a:lvl4pPr>
              <a:buFont typeface="Wingdings" charset="2"/>
              <a:buChar char="§"/>
              <a:defRPr sz="1800">
                <a:latin typeface="Arial"/>
              </a:defRPr>
            </a:lvl4pPr>
            <a:lvl5pPr>
              <a:buFont typeface="Wingdings" charset="2"/>
              <a:buChar char="§"/>
              <a:defRPr sz="160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2719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4648200" y="1079500"/>
            <a:ext cx="4038600" cy="5046663"/>
          </a:xfrm>
          <a:prstGeom prst="rect">
            <a:avLst/>
          </a:prstGeom>
        </p:spPr>
        <p:txBody>
          <a:bodyPr/>
          <a:lstStyle>
            <a:lvl1pPr>
              <a:buFont typeface="Wingdings" charset="2"/>
              <a:buChar char="§"/>
              <a:defRPr sz="2800">
                <a:solidFill>
                  <a:schemeClr val="accent1"/>
                </a:solidFill>
                <a:latin typeface="Arial"/>
              </a:defRPr>
            </a:lvl1pPr>
            <a:lvl2pPr>
              <a:buFont typeface="Wingdings" charset="2"/>
              <a:buChar char="§"/>
              <a:defRPr sz="2400">
                <a:solidFill>
                  <a:schemeClr val="accent2"/>
                </a:solidFill>
                <a:latin typeface="Arial"/>
              </a:defRPr>
            </a:lvl2pPr>
            <a:lvl3pPr>
              <a:buFont typeface="Wingdings" charset="2"/>
              <a:buChar char="§"/>
              <a:defRPr sz="2000">
                <a:solidFill>
                  <a:schemeClr val="accent5"/>
                </a:solidFill>
                <a:latin typeface="Arial"/>
              </a:defRPr>
            </a:lvl3pPr>
            <a:lvl4pPr>
              <a:buFont typeface="Wingdings" charset="2"/>
              <a:buChar char="§"/>
              <a:defRPr sz="1800">
                <a:latin typeface="Arial"/>
              </a:defRPr>
            </a:lvl4pPr>
            <a:lvl5pPr>
              <a:buFont typeface="Wingdings" charset="2"/>
              <a:buChar char="§"/>
              <a:defRPr sz="160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0542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3648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70214"/>
            <a:ext cx="4040188" cy="100466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606060"/>
                </a:solidFill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70214"/>
            <a:ext cx="4041775" cy="100466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606060"/>
                </a:solidFill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57200" y="2174875"/>
            <a:ext cx="4040188" cy="3903663"/>
          </a:xfrm>
          <a:prstGeom prst="rect">
            <a:avLst/>
          </a:prstGeom>
        </p:spPr>
        <p:txBody>
          <a:bodyPr vert="horz"/>
          <a:lstStyle>
            <a:lvl1pPr>
              <a:buFont typeface="Wingdings" charset="2"/>
              <a:buChar char="§"/>
              <a:defRPr>
                <a:solidFill>
                  <a:srgbClr val="606060"/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4649788" y="2174875"/>
            <a:ext cx="4040188" cy="3903663"/>
          </a:xfrm>
          <a:prstGeom prst="rect">
            <a:avLst/>
          </a:prstGeom>
        </p:spPr>
        <p:txBody>
          <a:bodyPr vert="horz"/>
          <a:lstStyle>
            <a:lvl1pPr>
              <a:buFont typeface="Wingdings" charset="2"/>
              <a:buChar char="§"/>
              <a:defRPr>
                <a:solidFill>
                  <a:srgbClr val="606060"/>
                </a:solidFill>
                <a:latin typeface="Arial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3829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3648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568135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254500" y="117929"/>
            <a:ext cx="4889500" cy="952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5879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254500" y="117929"/>
            <a:ext cx="4889500" cy="952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07290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27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>
          <a:xfrm>
            <a:off x="457200" y="11611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85858"/>
              </a:buClr>
              <a:buSzTx/>
              <a:buFont typeface="Wingdings" charset="2"/>
              <a:buChar char="§"/>
              <a:tabLst/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85858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to edit Master text styles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A1A1A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348755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97429"/>
            <a:ext cx="8229600" cy="444137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27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433451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37557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52357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2719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30820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3316288" y="1070426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3316288" y="5185226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0"/>
          </p:nvPr>
        </p:nvSpPr>
        <p:spPr>
          <a:xfrm>
            <a:off x="457201" y="1070426"/>
            <a:ext cx="2859088" cy="49196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864088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184071" y="145143"/>
            <a:ext cx="5959929" cy="7710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835429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330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6267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07392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1358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6856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5278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69054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11319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43713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59447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01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7006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9019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5415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458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63737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7740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2921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83835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25669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130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9436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 lIns="91425" tIns="45713" rIns="91425" bIns="45713"/>
          <a:lstStyle/>
          <a:p>
            <a:pPr defTabSz="914259"/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1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1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 defTabSz="914259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39681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7893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30" indent="0">
              <a:buNone/>
              <a:defRPr sz="1800"/>
            </a:lvl2pPr>
            <a:lvl3pPr marL="914259" indent="0">
              <a:buNone/>
              <a:defRPr sz="1600"/>
            </a:lvl3pPr>
            <a:lvl4pPr marL="1371390" indent="0">
              <a:buNone/>
              <a:defRPr sz="1400"/>
            </a:lvl4pPr>
            <a:lvl5pPr marL="1828519" indent="0">
              <a:buNone/>
              <a:defRPr sz="1400"/>
            </a:lvl5pPr>
            <a:lvl6pPr marL="2285649" indent="0">
              <a:buNone/>
              <a:defRPr sz="1400"/>
            </a:lvl6pPr>
            <a:lvl7pPr marL="2742780" indent="0">
              <a:buNone/>
              <a:defRPr sz="1400"/>
            </a:lvl7pPr>
            <a:lvl8pPr marL="3199908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48663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215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20490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63421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3753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24782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59" indent="0">
              <a:buNone/>
              <a:defRPr sz="2400"/>
            </a:lvl3pPr>
            <a:lvl4pPr marL="1371390" indent="0">
              <a:buNone/>
              <a:defRPr sz="2000"/>
            </a:lvl4pPr>
            <a:lvl5pPr marL="1828519" indent="0">
              <a:buNone/>
              <a:defRPr sz="2000"/>
            </a:lvl5pPr>
            <a:lvl6pPr marL="2285649" indent="0">
              <a:buNone/>
              <a:defRPr sz="2000"/>
            </a:lvl6pPr>
            <a:lvl7pPr marL="2742780" indent="0">
              <a:buNone/>
              <a:defRPr sz="2000"/>
            </a:lvl7pPr>
            <a:lvl8pPr marL="3199908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9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81.xml"/><Relationship Id="rId7" Type="http://schemas.openxmlformats.org/officeDocument/2006/relationships/slideLayout" Target="../slideLayouts/slideLayout185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0.xml"/><Relationship Id="rId1" Type="http://schemas.openxmlformats.org/officeDocument/2006/relationships/slideLayout" Target="../slideLayouts/slideLayout179.xml"/><Relationship Id="rId6" Type="http://schemas.openxmlformats.org/officeDocument/2006/relationships/slideLayout" Target="../slideLayouts/slideLayout184.xml"/><Relationship Id="rId11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3.xml"/><Relationship Id="rId10" Type="http://schemas.openxmlformats.org/officeDocument/2006/relationships/slideLayout" Target="../slideLayouts/slideLayout188.xml"/><Relationship Id="rId4" Type="http://schemas.openxmlformats.org/officeDocument/2006/relationships/slideLayout" Target="../slideLayouts/slideLayout182.xml"/><Relationship Id="rId9" Type="http://schemas.openxmlformats.org/officeDocument/2006/relationships/slideLayout" Target="../slideLayouts/slideLayout187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12" Type="http://schemas.openxmlformats.org/officeDocument/2006/relationships/slideLayout" Target="../slideLayouts/slideLayout201.xml"/><Relationship Id="rId2" Type="http://schemas.openxmlformats.org/officeDocument/2006/relationships/slideLayout" Target="../slideLayouts/slideLayout191.xml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0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9.xml"/><Relationship Id="rId3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8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202.xml"/><Relationship Id="rId6" Type="http://schemas.openxmlformats.org/officeDocument/2006/relationships/slideLayout" Target="../slideLayouts/slideLayout207.xml"/><Relationship Id="rId11" Type="http://schemas.openxmlformats.org/officeDocument/2006/relationships/slideLayout" Target="../slideLayouts/slideLayout212.xml"/><Relationship Id="rId5" Type="http://schemas.openxmlformats.org/officeDocument/2006/relationships/slideLayout" Target="../slideLayouts/slideLayout206.xml"/><Relationship Id="rId10" Type="http://schemas.openxmlformats.org/officeDocument/2006/relationships/slideLayout" Target="../slideLayouts/slideLayout211.xml"/><Relationship Id="rId4" Type="http://schemas.openxmlformats.org/officeDocument/2006/relationships/slideLayout" Target="../slideLayouts/slideLayout205.xml"/><Relationship Id="rId9" Type="http://schemas.openxmlformats.org/officeDocument/2006/relationships/slideLayout" Target="../slideLayouts/slideLayout21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9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14.xml"/><Relationship Id="rId1" Type="http://schemas.openxmlformats.org/officeDocument/2006/relationships/slideLayout" Target="../slideLayouts/slideLayout213.xml"/><Relationship Id="rId6" Type="http://schemas.openxmlformats.org/officeDocument/2006/relationships/slideLayout" Target="../slideLayouts/slideLayout218.xml"/><Relationship Id="rId11" Type="http://schemas.openxmlformats.org/officeDocument/2006/relationships/slideLayout" Target="../slideLayouts/slideLayout223.xml"/><Relationship Id="rId5" Type="http://schemas.openxmlformats.org/officeDocument/2006/relationships/slideLayout" Target="../slideLayouts/slideLayout217.xml"/><Relationship Id="rId10" Type="http://schemas.openxmlformats.org/officeDocument/2006/relationships/slideLayout" Target="../slideLayouts/slideLayout222.xml"/><Relationship Id="rId4" Type="http://schemas.openxmlformats.org/officeDocument/2006/relationships/slideLayout" Target="../slideLayouts/slideLayout216.xml"/><Relationship Id="rId9" Type="http://schemas.openxmlformats.org/officeDocument/2006/relationships/slideLayout" Target="../slideLayouts/slideLayout22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30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25.xml"/><Relationship Id="rId1" Type="http://schemas.openxmlformats.org/officeDocument/2006/relationships/slideLayout" Target="../slideLayouts/slideLayout224.xml"/><Relationship Id="rId6" Type="http://schemas.openxmlformats.org/officeDocument/2006/relationships/slideLayout" Target="../slideLayouts/slideLayout229.xml"/><Relationship Id="rId11" Type="http://schemas.openxmlformats.org/officeDocument/2006/relationships/slideLayout" Target="../slideLayouts/slideLayout234.xml"/><Relationship Id="rId5" Type="http://schemas.openxmlformats.org/officeDocument/2006/relationships/slideLayout" Target="../slideLayouts/slideLayout228.xml"/><Relationship Id="rId10" Type="http://schemas.openxmlformats.org/officeDocument/2006/relationships/slideLayout" Target="../slideLayouts/slideLayout233.xml"/><Relationship Id="rId4" Type="http://schemas.openxmlformats.org/officeDocument/2006/relationships/slideLayout" Target="../slideLayouts/slideLayout227.xml"/><Relationship Id="rId9" Type="http://schemas.openxmlformats.org/officeDocument/2006/relationships/slideLayout" Target="../slideLayouts/slideLayout23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2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41.xml"/><Relationship Id="rId12" Type="http://schemas.openxmlformats.org/officeDocument/2006/relationships/slideLayout" Target="../slideLayouts/slideLayout246.xml"/><Relationship Id="rId2" Type="http://schemas.openxmlformats.org/officeDocument/2006/relationships/slideLayout" Target="../slideLayouts/slideLayout236.xml"/><Relationship Id="rId1" Type="http://schemas.openxmlformats.org/officeDocument/2006/relationships/slideLayout" Target="../slideLayouts/slideLayout235.xml"/><Relationship Id="rId6" Type="http://schemas.openxmlformats.org/officeDocument/2006/relationships/slideLayout" Target="../slideLayouts/slideLayout240.xml"/><Relationship Id="rId11" Type="http://schemas.openxmlformats.org/officeDocument/2006/relationships/slideLayout" Target="../slideLayouts/slideLayout245.xml"/><Relationship Id="rId5" Type="http://schemas.openxmlformats.org/officeDocument/2006/relationships/slideLayout" Target="../slideLayouts/slideLayout239.xml"/><Relationship Id="rId10" Type="http://schemas.openxmlformats.org/officeDocument/2006/relationships/slideLayout" Target="../slideLayouts/slideLayout244.xml"/><Relationship Id="rId4" Type="http://schemas.openxmlformats.org/officeDocument/2006/relationships/slideLayout" Target="../slideLayouts/slideLayout238.xml"/><Relationship Id="rId9" Type="http://schemas.openxmlformats.org/officeDocument/2006/relationships/slideLayout" Target="../slideLayouts/slideLayout24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4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249.xml"/><Relationship Id="rId7" Type="http://schemas.openxmlformats.org/officeDocument/2006/relationships/slideLayout" Target="../slideLayouts/slideLayout253.xml"/><Relationship Id="rId12" Type="http://schemas.openxmlformats.org/officeDocument/2006/relationships/slideLayout" Target="../slideLayouts/slideLayout258.xml"/><Relationship Id="rId2" Type="http://schemas.openxmlformats.org/officeDocument/2006/relationships/slideLayout" Target="../slideLayouts/slideLayout248.xml"/><Relationship Id="rId1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52.xml"/><Relationship Id="rId11" Type="http://schemas.openxmlformats.org/officeDocument/2006/relationships/slideLayout" Target="../slideLayouts/slideLayout257.xml"/><Relationship Id="rId5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50.xml"/><Relationship Id="rId9" Type="http://schemas.openxmlformats.org/officeDocument/2006/relationships/slideLayout" Target="../slideLayouts/slideLayout255.xml"/><Relationship Id="rId14" Type="http://schemas.openxmlformats.org/officeDocument/2006/relationships/image" Target="../media/image1.png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theme" Target="../theme/theme25.xml"/><Relationship Id="rId3" Type="http://schemas.openxmlformats.org/officeDocument/2006/relationships/slideLayout" Target="../slideLayouts/slideLayout261.xml"/><Relationship Id="rId7" Type="http://schemas.openxmlformats.org/officeDocument/2006/relationships/slideLayout" Target="../slideLayouts/slideLayout265.xml"/><Relationship Id="rId2" Type="http://schemas.openxmlformats.org/officeDocument/2006/relationships/slideLayout" Target="../slideLayouts/slideLayout260.xml"/><Relationship Id="rId1" Type="http://schemas.openxmlformats.org/officeDocument/2006/relationships/slideLayout" Target="../slideLayouts/slideLayout259.xml"/><Relationship Id="rId6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62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8.xml"/><Relationship Id="rId7" Type="http://schemas.openxmlformats.org/officeDocument/2006/relationships/slideLayout" Target="../slideLayouts/slideLayout27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67.xml"/><Relationship Id="rId1" Type="http://schemas.openxmlformats.org/officeDocument/2006/relationships/slideLayout" Target="../slideLayouts/slideLayout266.xml"/><Relationship Id="rId6" Type="http://schemas.openxmlformats.org/officeDocument/2006/relationships/slideLayout" Target="../slideLayouts/slideLayout271.xml"/><Relationship Id="rId11" Type="http://schemas.openxmlformats.org/officeDocument/2006/relationships/slideLayout" Target="../slideLayouts/slideLayout276.xml"/><Relationship Id="rId5" Type="http://schemas.openxmlformats.org/officeDocument/2006/relationships/slideLayout" Target="../slideLayouts/slideLayout270.xml"/><Relationship Id="rId10" Type="http://schemas.openxmlformats.org/officeDocument/2006/relationships/slideLayout" Target="../slideLayouts/slideLayout275.xml"/><Relationship Id="rId4" Type="http://schemas.openxmlformats.org/officeDocument/2006/relationships/slideLayout" Target="../slideLayouts/slideLayout269.xml"/><Relationship Id="rId9" Type="http://schemas.openxmlformats.org/officeDocument/2006/relationships/slideLayout" Target="../slideLayouts/slideLayout27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9.xml"/><Relationship Id="rId7" Type="http://schemas.openxmlformats.org/officeDocument/2006/relationships/slideLayout" Target="../slideLayouts/slideLayout28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78.xml"/><Relationship Id="rId1" Type="http://schemas.openxmlformats.org/officeDocument/2006/relationships/slideLayout" Target="../slideLayouts/slideLayout277.xml"/><Relationship Id="rId6" Type="http://schemas.openxmlformats.org/officeDocument/2006/relationships/slideLayout" Target="../slideLayouts/slideLayout282.xml"/><Relationship Id="rId11" Type="http://schemas.openxmlformats.org/officeDocument/2006/relationships/slideLayout" Target="../slideLayouts/slideLayout287.xml"/><Relationship Id="rId5" Type="http://schemas.openxmlformats.org/officeDocument/2006/relationships/slideLayout" Target="../slideLayouts/slideLayout281.xml"/><Relationship Id="rId10" Type="http://schemas.openxmlformats.org/officeDocument/2006/relationships/slideLayout" Target="../slideLayouts/slideLayout286.xml"/><Relationship Id="rId4" Type="http://schemas.openxmlformats.org/officeDocument/2006/relationships/slideLayout" Target="../slideLayouts/slideLayout280.xml"/><Relationship Id="rId9" Type="http://schemas.openxmlformats.org/officeDocument/2006/relationships/slideLayout" Target="../slideLayouts/slideLayout28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90.xml"/><Relationship Id="rId7" Type="http://schemas.openxmlformats.org/officeDocument/2006/relationships/slideLayout" Target="../slideLayouts/slideLayout29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89.xml"/><Relationship Id="rId1" Type="http://schemas.openxmlformats.org/officeDocument/2006/relationships/slideLayout" Target="../slideLayouts/slideLayout288.xml"/><Relationship Id="rId6" Type="http://schemas.openxmlformats.org/officeDocument/2006/relationships/slideLayout" Target="../slideLayouts/slideLayout293.xml"/><Relationship Id="rId11" Type="http://schemas.openxmlformats.org/officeDocument/2006/relationships/slideLayout" Target="../slideLayouts/slideLayout298.xml"/><Relationship Id="rId5" Type="http://schemas.openxmlformats.org/officeDocument/2006/relationships/slideLayout" Target="../slideLayouts/slideLayout292.xml"/><Relationship Id="rId10" Type="http://schemas.openxmlformats.org/officeDocument/2006/relationships/slideLayout" Target="../slideLayouts/slideLayout297.xml"/><Relationship Id="rId4" Type="http://schemas.openxmlformats.org/officeDocument/2006/relationships/slideLayout" Target="../slideLayouts/slideLayout291.xml"/><Relationship Id="rId9" Type="http://schemas.openxmlformats.org/officeDocument/2006/relationships/slideLayout" Target="../slideLayouts/slideLayout29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6.xml"/><Relationship Id="rId3" Type="http://schemas.openxmlformats.org/officeDocument/2006/relationships/slideLayout" Target="../slideLayouts/slideLayout301.xml"/><Relationship Id="rId7" Type="http://schemas.openxmlformats.org/officeDocument/2006/relationships/slideLayout" Target="../slideLayouts/slideLayout305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00.xml"/><Relationship Id="rId1" Type="http://schemas.openxmlformats.org/officeDocument/2006/relationships/slideLayout" Target="../slideLayouts/slideLayout299.xml"/><Relationship Id="rId6" Type="http://schemas.openxmlformats.org/officeDocument/2006/relationships/slideLayout" Target="../slideLayouts/slideLayout304.xml"/><Relationship Id="rId11" Type="http://schemas.openxmlformats.org/officeDocument/2006/relationships/slideLayout" Target="../slideLayouts/slideLayout309.xml"/><Relationship Id="rId5" Type="http://schemas.openxmlformats.org/officeDocument/2006/relationships/slideLayout" Target="../slideLayouts/slideLayout303.xml"/><Relationship Id="rId10" Type="http://schemas.openxmlformats.org/officeDocument/2006/relationships/slideLayout" Target="../slideLayouts/slideLayout308.xml"/><Relationship Id="rId4" Type="http://schemas.openxmlformats.org/officeDocument/2006/relationships/slideLayout" Target="../slideLayouts/slideLayout302.xml"/><Relationship Id="rId9" Type="http://schemas.openxmlformats.org/officeDocument/2006/relationships/slideLayout" Target="../slideLayouts/slideLayout30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image" Target="../media/image5.em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10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1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 defTabSz="914259"/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pPr defTabSz="914259"/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 defTabSz="914259"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3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07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13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259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39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519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848" indent="-34284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822" indent="-3253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193" indent="-35078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645" indent="-31586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0905" indent="-33967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036" indent="-33967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164" indent="-33967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295" indent="-33967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423" indent="-33967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1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 defTabSz="914259"/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pPr defTabSz="914259"/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 defTabSz="914259"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25" tIns="45713" rIns="91425" bIns="45713"/>
          <a:lstStyle/>
          <a:p>
            <a:pPr defTabSz="914259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3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51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13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259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39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519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848" indent="-34284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822" indent="-3253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193" indent="-35078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645" indent="-31586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0905" indent="-33967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036" indent="-33967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164" indent="-33967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295" indent="-33967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423" indent="-339674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85720" y="6357958"/>
            <a:ext cx="1347679" cy="38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7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23" r:id="rId1"/>
    <p:sldLayoutId id="2147484524" r:id="rId2"/>
    <p:sldLayoutId id="2147484525" r:id="rId3"/>
    <p:sldLayoutId id="2147484526" r:id="rId4"/>
    <p:sldLayoutId id="2147484527" r:id="rId5"/>
    <p:sldLayoutId id="2147484528" r:id="rId6"/>
    <p:sldLayoutId id="2147484529" r:id="rId7"/>
    <p:sldLayoutId id="2147484530" r:id="rId8"/>
    <p:sldLayoutId id="2147484531" r:id="rId9"/>
    <p:sldLayoutId id="2147484532" r:id="rId10"/>
    <p:sldLayoutId id="214748453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67926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63164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500854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572862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0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2" r:id="rId1"/>
    <p:sldLayoutId id="2147484573" r:id="rId2"/>
    <p:sldLayoutId id="2147484574" r:id="rId3"/>
    <p:sldLayoutId id="2147484575" r:id="rId4"/>
    <p:sldLayoutId id="2147484576" r:id="rId5"/>
    <p:sldLayoutId id="2147484577" r:id="rId6"/>
    <p:sldLayoutId id="2147484578" r:id="rId7"/>
    <p:sldLayoutId id="2147484579" r:id="rId8"/>
    <p:sldLayoutId id="2147484580" r:id="rId9"/>
    <p:sldLayoutId id="2147484581" r:id="rId10"/>
    <p:sldLayoutId id="21474845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4864" y="6356176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453336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27275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8" r:id="rId1"/>
    <p:sldLayoutId id="2147484779" r:id="rId2"/>
    <p:sldLayoutId id="2147484780" r:id="rId3"/>
    <p:sldLayoutId id="2147484781" r:id="rId4"/>
    <p:sldLayoutId id="2147484782" r:id="rId5"/>
    <p:sldLayoutId id="2147484783" r:id="rId6"/>
    <p:sldLayoutId id="2147484784" r:id="rId7"/>
    <p:sldLayoutId id="2147484785" r:id="rId8"/>
    <p:sldLayoutId id="2147484786" r:id="rId9"/>
    <p:sldLayoutId id="2147484787" r:id="rId10"/>
    <p:sldLayoutId id="214748478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1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 defTabSz="914165"/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pPr defTabSz="914165"/>
            <a:fld id="{6F400BD0-49BF-48FC-8114-37C1D4F5AB3D}" type="slidenum">
              <a:rPr lang="en-US" altLang="en-US" smtClean="0">
                <a:solidFill>
                  <a:srgbClr val="000000"/>
                </a:solidFill>
              </a:rPr>
              <a:pPr defTabSz="914165"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3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0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38" r:id="rId1"/>
    <p:sldLayoutId id="2147484839" r:id="rId2"/>
    <p:sldLayoutId id="2147484840" r:id="rId3"/>
    <p:sldLayoutId id="2147484841" r:id="rId4"/>
    <p:sldLayoutId id="2147484842" r:id="rId5"/>
    <p:sldLayoutId id="2147484843" r:id="rId6"/>
    <p:sldLayoutId id="2147484844" r:id="rId7"/>
    <p:sldLayoutId id="2147484845" r:id="rId8"/>
    <p:sldLayoutId id="2147484846" r:id="rId9"/>
    <p:sldLayoutId id="2147484847" r:id="rId10"/>
    <p:sldLayoutId id="214748484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082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165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25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332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813" indent="-3428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753" indent="-32535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089" indent="-35074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507" indent="-31583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0733" indent="-339639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7818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4898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1983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063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1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 defTabSz="914165"/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pPr defTabSz="914165"/>
            <a:fld id="{6F400BD0-49BF-48FC-8114-37C1D4F5AB3D}" type="slidenum">
              <a:rPr lang="en-US" altLang="en-US" smtClean="0">
                <a:solidFill>
                  <a:srgbClr val="000000"/>
                </a:solidFill>
              </a:rPr>
              <a:pPr defTabSz="914165"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15171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0" r:id="rId1"/>
    <p:sldLayoutId id="2147484851" r:id="rId2"/>
    <p:sldLayoutId id="2147484852" r:id="rId3"/>
    <p:sldLayoutId id="2147484853" r:id="rId4"/>
    <p:sldLayoutId id="2147484854" r:id="rId5"/>
    <p:sldLayoutId id="2147484855" r:id="rId6"/>
    <p:sldLayoutId id="2147484856" r:id="rId7"/>
    <p:sldLayoutId id="2147484857" r:id="rId8"/>
    <p:sldLayoutId id="2147484858" r:id="rId9"/>
    <p:sldLayoutId id="2147484859" r:id="rId10"/>
    <p:sldLayoutId id="21474848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082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165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25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332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813" indent="-3428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753" indent="-32535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089" indent="-35074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507" indent="-31583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0733" indent="-339639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7818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4898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1983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063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1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2" tIns="45702" rIns="91402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2" tIns="45702" rIns="91402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2" tIns="45702" rIns="91402" bIns="45702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 defTabSz="914024"/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2" tIns="45702" rIns="91402" bIns="45702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pPr defTabSz="914024"/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 defTabSz="914024"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02" tIns="45702" rIns="91402" bIns="45702"/>
          <a:lstStyle/>
          <a:p>
            <a:pPr defTabSz="914024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02" tIns="45702" rIns="91402" bIns="45702"/>
          <a:lstStyle/>
          <a:p>
            <a:pPr defTabSz="914024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3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67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62" r:id="rId1"/>
    <p:sldLayoutId id="2147484863" r:id="rId2"/>
    <p:sldLayoutId id="2147484864" r:id="rId3"/>
    <p:sldLayoutId id="2147484865" r:id="rId4"/>
    <p:sldLayoutId id="2147484866" r:id="rId5"/>
    <p:sldLayoutId id="2147484867" r:id="rId6"/>
    <p:sldLayoutId id="2147484868" r:id="rId7"/>
    <p:sldLayoutId id="2147484869" r:id="rId8"/>
    <p:sldLayoutId id="2147484870" r:id="rId9"/>
    <p:sldLayoutId id="2147484871" r:id="rId10"/>
    <p:sldLayoutId id="214748487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011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024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04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052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761" indent="-342761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650" indent="-3253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1933" indent="-35069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301" indent="-31578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0475" indent="-339587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7491" indent="-33958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4499" indent="-33958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1514" indent="-33958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8523" indent="-33958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4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40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52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64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79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88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04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07976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74" r:id="rId1"/>
    <p:sldLayoutId id="2147484875" r:id="rId2"/>
    <p:sldLayoutId id="2147484876" r:id="rId3"/>
    <p:sldLayoutId id="2147484877" r:id="rId4"/>
    <p:sldLayoutId id="2147484878" r:id="rId5"/>
    <p:sldLayoutId id="2147484879" r:id="rId6"/>
    <p:sldLayoutId id="2147484880" r:id="rId7"/>
    <p:sldLayoutId id="2147484881" r:id="rId8"/>
    <p:sldLayoutId id="2147484882" r:id="rId9"/>
    <p:sldLayoutId id="2147484883" r:id="rId10"/>
    <p:sldLayoutId id="214748488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6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ea typeface="ＭＳ Ｐゴシック" charset="0"/>
                <a:cs typeface="ＭＳ Ｐゴシック" charset="0"/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B59C95-9F24-CC4B-832C-1D8C21792A43}" type="slidenum">
              <a:rPr lang="en-US"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43366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67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3368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159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70" r:id="rId1"/>
    <p:sldLayoutId id="2147484971" r:id="rId2"/>
    <p:sldLayoutId id="2147484972" r:id="rId3"/>
    <p:sldLayoutId id="2147484973" r:id="rId4"/>
    <p:sldLayoutId id="2147484974" r:id="rId5"/>
    <p:sldLayoutId id="2147484975" r:id="rId6"/>
    <p:sldLayoutId id="2147484976" r:id="rId7"/>
    <p:sldLayoutId id="2147484977" r:id="rId8"/>
    <p:sldLayoutId id="2147484978" r:id="rId9"/>
    <p:sldLayoutId id="2147484979" r:id="rId10"/>
    <p:sldLayoutId id="2147484980" r:id="rId11"/>
    <p:sldLayoutId id="214748498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85800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1" r:id="rId1"/>
    <p:sldLayoutId id="2147485412" r:id="rId2"/>
    <p:sldLayoutId id="2147485413" r:id="rId3"/>
    <p:sldLayoutId id="2147485414" r:id="rId4"/>
    <p:sldLayoutId id="2147485415" r:id="rId5"/>
    <p:sldLayoutId id="2147485416" r:id="rId6"/>
    <p:sldLayoutId id="2147485417" r:id="rId7"/>
    <p:sldLayoutId id="2147485418" r:id="rId8"/>
    <p:sldLayoutId id="2147485419" r:id="rId9"/>
    <p:sldLayoutId id="2147485420" r:id="rId10"/>
    <p:sldLayoutId id="214748542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1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2" tIns="45702" rIns="91402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2" tIns="45702" rIns="91402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2" tIns="45702" rIns="91402" bIns="45702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 defTabSz="914024"/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2" tIns="45702" rIns="91402" bIns="45702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pPr defTabSz="914024"/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 defTabSz="914024"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02" tIns="45702" rIns="91402" bIns="45702"/>
          <a:lstStyle/>
          <a:p>
            <a:pPr defTabSz="914024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02" tIns="45702" rIns="91402" bIns="45702"/>
          <a:lstStyle/>
          <a:p>
            <a:pPr defTabSz="914024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3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21" r:id="rId1"/>
    <p:sldLayoutId id="2147485522" r:id="rId2"/>
    <p:sldLayoutId id="2147485523" r:id="rId3"/>
    <p:sldLayoutId id="2147485524" r:id="rId4"/>
    <p:sldLayoutId id="2147485525" r:id="rId5"/>
    <p:sldLayoutId id="2147485526" r:id="rId6"/>
    <p:sldLayoutId id="2147485527" r:id="rId7"/>
    <p:sldLayoutId id="2147485528" r:id="rId8"/>
    <p:sldLayoutId id="2147485529" r:id="rId9"/>
    <p:sldLayoutId id="2147485530" r:id="rId10"/>
    <p:sldLayoutId id="214748553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011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024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04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052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761" indent="-342761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650" indent="-3253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1933" indent="-35069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301" indent="-31578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0475" indent="-339587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7491" indent="-33958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4499" indent="-33958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1514" indent="-33958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8523" indent="-33958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4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40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52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64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79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88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04" algn="l" defTabSz="9140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1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pPr defTabSz="914165"/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pPr defTabSz="914165"/>
            <a:fld id="{6F400BD0-49BF-48FC-8114-37C1D4F5AB3D}" type="slidenum">
              <a:rPr lang="en-US" altLang="en-US" smtClean="0">
                <a:solidFill>
                  <a:srgbClr val="000000"/>
                </a:solidFill>
              </a:rPr>
              <a:pPr defTabSz="914165"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16" tIns="45709" rIns="91416" bIns="45709"/>
          <a:lstStyle/>
          <a:p>
            <a:pPr defTabSz="914165"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92163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3" r:id="rId1"/>
    <p:sldLayoutId id="2147485534" r:id="rId2"/>
    <p:sldLayoutId id="2147485535" r:id="rId3"/>
    <p:sldLayoutId id="2147485536" r:id="rId4"/>
    <p:sldLayoutId id="2147485537" r:id="rId5"/>
    <p:sldLayoutId id="2147485538" r:id="rId6"/>
    <p:sldLayoutId id="2147485539" r:id="rId7"/>
    <p:sldLayoutId id="2147485540" r:id="rId8"/>
    <p:sldLayoutId id="2147485541" r:id="rId9"/>
    <p:sldLayoutId id="2147485542" r:id="rId10"/>
    <p:sldLayoutId id="214748554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082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165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25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332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813" indent="-3428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753" indent="-32535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089" indent="-35074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507" indent="-31583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0733" indent="-339639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7818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4898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1983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063" indent="-339639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033" y="1250443"/>
            <a:ext cx="8897503" cy="5223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4033" y="6544372"/>
            <a:ext cx="18206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8826" y="6544372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alpha val="75000"/>
                  </a:prstClr>
                </a:solidFill>
                <a:latin typeface="Calibri"/>
              </a:rPr>
              <a:t>Juan Gómez Luna Peking University. Beijing, September 7, 2015 </a:t>
            </a:r>
            <a:endParaRPr lang="en-US" dirty="0">
              <a:solidFill>
                <a:prstClr val="black">
                  <a:alpha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6924883" y="645630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659951FD-F195-4FF4-B5D0-ABFF8986B8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2826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66" r:id="rId1"/>
    <p:sldLayoutId id="2147485667" r:id="rId2"/>
    <p:sldLayoutId id="2147485668" r:id="rId3"/>
    <p:sldLayoutId id="2147485669" r:id="rId4"/>
    <p:sldLayoutId id="2147485670" r:id="rId5"/>
    <p:sldLayoutId id="2147485671" r:id="rId6"/>
    <p:sldLayoutId id="2147485672" r:id="rId7"/>
    <p:sldLayoutId id="2147485673" r:id="rId8"/>
    <p:sldLayoutId id="2147485674" r:id="rId9"/>
    <p:sldLayoutId id="2147485675" r:id="rId10"/>
    <p:sldLayoutId id="2147485676" r:id="rId11"/>
    <p:sldLayoutId id="2147485677" r:id="rId12"/>
  </p:sldLayoutIdLst>
  <p:hf hdr="0" ftr="0" dt="0"/>
  <p:txStyles>
    <p:titleStyle>
      <a:lvl1pPr marL="0" algn="ctr" defTabSz="914400" rtl="0" eaLnBrk="1" latinLnBrk="0" hangingPunct="1">
        <a:lnSpc>
          <a:spcPct val="90000"/>
        </a:lnSpc>
        <a:spcBef>
          <a:spcPct val="0"/>
        </a:spcBef>
        <a:buNone/>
        <a:defRPr sz="4800" kern="1200" spc="-12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85000"/>
        </a:lnSpc>
        <a:spcBef>
          <a:spcPts val="1300"/>
        </a:spcBef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indent="-182880" algn="l" defTabSz="914400" rtl="0" eaLnBrk="1" latinLnBrk="0" hangingPunct="1">
        <a:lnSpc>
          <a:spcPct val="85000"/>
        </a:lnSpc>
        <a:spcBef>
          <a:spcPts val="600"/>
        </a:spcBef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8288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8288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8288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73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15" r:id="rId1"/>
    <p:sldLayoutId id="2147485716" r:id="rId2"/>
    <p:sldLayoutId id="2147485717" r:id="rId3"/>
    <p:sldLayoutId id="2147485718" r:id="rId4"/>
    <p:sldLayoutId id="2147485719" r:id="rId5"/>
    <p:sldLayoutId id="2147485720" r:id="rId6"/>
    <p:sldLayoutId id="2147485721" r:id="rId7"/>
    <p:sldLayoutId id="2147485722" r:id="rId8"/>
    <p:sldLayoutId id="2147485723" r:id="rId9"/>
    <p:sldLayoutId id="2147485724" r:id="rId10"/>
    <p:sldLayoutId id="2147485725" r:id="rId11"/>
    <p:sldLayoutId id="214748572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1"/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453336"/>
            <a:ext cx="2895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1"/>
            <a:r>
              <a:rPr lang="es-ES" altLang="ko-KR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t>Juan Gómez Luna Peking University. Beijing, September 7, 2015 </a:t>
            </a:r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1"/>
            <a:fld id="{4BEDD84E-25D4-4983-8AA1-2863C96F08D9}" type="slidenum">
              <a:rPr lang="ko-KR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나눔고딕"/>
              </a:rPr>
              <a:pPr latinLnBrk="1"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  <a:latin typeface="Calibri"/>
              <a:ea typeface="나눔고딕"/>
            </a:endParaRPr>
          </a:p>
        </p:txBody>
      </p:sp>
    </p:spTree>
    <p:extLst>
      <p:ext uri="{BB962C8B-B14F-4D97-AF65-F5344CB8AC3E}">
        <p14:creationId xmlns:p14="http://schemas.microsoft.com/office/powerpoint/2010/main" val="137792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73" r:id="rId1"/>
    <p:sldLayoutId id="2147486474" r:id="rId2"/>
    <p:sldLayoutId id="2147486475" r:id="rId3"/>
    <p:sldLayoutId id="2147486476" r:id="rId4"/>
    <p:sldLayoutId id="2147486477" r:id="rId5"/>
    <p:sldLayoutId id="2147486478" r:id="rId6"/>
    <p:sldLayoutId id="2147486479" r:id="rId7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ts val="5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ts val="5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ts val="5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ts val="5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25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595" r:id="rId1"/>
    <p:sldLayoutId id="2147486596" r:id="rId2"/>
    <p:sldLayoutId id="2147486597" r:id="rId3"/>
    <p:sldLayoutId id="2147486598" r:id="rId4"/>
    <p:sldLayoutId id="2147486599" r:id="rId5"/>
    <p:sldLayoutId id="2147486600" r:id="rId6"/>
    <p:sldLayoutId id="2147486601" r:id="rId7"/>
    <p:sldLayoutId id="2147486602" r:id="rId8"/>
    <p:sldLayoutId id="2147486603" r:id="rId9"/>
    <p:sldLayoutId id="2147486604" r:id="rId10"/>
    <p:sldLayoutId id="214748660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107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B223C560-0E5F-EA4E-BC8F-576A579681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1078" name="Line 1032"/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1079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31080" name="Picture 7" descr="safari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347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121" r:id="rId1"/>
    <p:sldLayoutId id="2147487122" r:id="rId2"/>
    <p:sldLayoutId id="2147487123" r:id="rId3"/>
    <p:sldLayoutId id="2147487124" r:id="rId4"/>
    <p:sldLayoutId id="2147487125" r:id="rId5"/>
    <p:sldLayoutId id="2147487126" r:id="rId6"/>
    <p:sldLayoutId id="2147487127" r:id="rId7"/>
    <p:sldLayoutId id="2147487128" r:id="rId8"/>
    <p:sldLayoutId id="2147487129" r:id="rId9"/>
    <p:sldLayoutId id="2147487130" r:id="rId10"/>
    <p:sldLayoutId id="214748713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6998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FC36330-171D-874A-B302-CA3D704439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69990" name="Line 1032"/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999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69992" name="Picture 7" descr="safari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6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195" r:id="rId1"/>
    <p:sldLayoutId id="2147487196" r:id="rId2"/>
    <p:sldLayoutId id="2147487197" r:id="rId3"/>
    <p:sldLayoutId id="2147487198" r:id="rId4"/>
    <p:sldLayoutId id="2147487199" r:id="rId5"/>
    <p:sldLayoutId id="2147487200" r:id="rId6"/>
    <p:sldLayoutId id="2147487201" r:id="rId7"/>
    <p:sldLayoutId id="2147487202" r:id="rId8"/>
    <p:sldLayoutId id="2147487203" r:id="rId9"/>
    <p:sldLayoutId id="2147487204" r:id="rId10"/>
    <p:sldLayoutId id="214748720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2694B9D-8BFE-654E-8D86-2D1B27ECA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8918" name="Line 1032"/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9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55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207" r:id="rId1"/>
    <p:sldLayoutId id="2147487208" r:id="rId2"/>
    <p:sldLayoutId id="2147487209" r:id="rId3"/>
    <p:sldLayoutId id="2147487210" r:id="rId4"/>
    <p:sldLayoutId id="2147487211" r:id="rId5"/>
    <p:sldLayoutId id="2147487212" r:id="rId6"/>
    <p:sldLayoutId id="2147487213" r:id="rId7"/>
    <p:sldLayoutId id="2147487214" r:id="rId8"/>
    <p:sldLayoutId id="2147487215" r:id="rId9"/>
    <p:sldLayoutId id="2147487216" r:id="rId10"/>
    <p:sldLayoutId id="214748721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1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95177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prstClr val="black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pic>
        <p:nvPicPr>
          <p:cNvPr id="6" name="Picture 5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87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/>
          <a:ea typeface="+mj-ea"/>
          <a:cs typeface="Times New Roman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53359" y="264849"/>
            <a:ext cx="5102012" cy="542508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99306" y="274638"/>
            <a:ext cx="8387494" cy="5327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edit Master title style</a:t>
            </a:r>
          </a:p>
        </p:txBody>
      </p:sp>
      <p:pic>
        <p:nvPicPr>
          <p:cNvPr id="9" name="Picture 8" descr="footer.pn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-27215" y="6267135"/>
            <a:ext cx="9189720" cy="611833"/>
          </a:xfrm>
          <a:prstGeom prst="rect">
            <a:avLst/>
          </a:prstGeom>
          <a:ln>
            <a:noFill/>
          </a:ln>
        </p:spPr>
      </p:pic>
      <p:pic>
        <p:nvPicPr>
          <p:cNvPr id="10" name="Picture 9" descr="ecelogorb.psd"/>
          <p:cNvPicPr>
            <a:picLocks noChangeAspect="1"/>
          </p:cNvPicPr>
          <p:nvPr userDrawn="1"/>
        </p:nvPicPr>
        <p:blipFill>
          <a:blip r:embed="rId17">
            <a:lum bright="-8000"/>
          </a:blip>
          <a:stretch>
            <a:fillRect/>
          </a:stretch>
        </p:blipFill>
        <p:spPr>
          <a:xfrm>
            <a:off x="193350" y="6294367"/>
            <a:ext cx="2563296" cy="512659"/>
          </a:xfrm>
          <a:prstGeom prst="rect">
            <a:avLst/>
          </a:prstGeom>
          <a:effectLst/>
        </p:spPr>
      </p:pic>
      <p:pic>
        <p:nvPicPr>
          <p:cNvPr id="11" name="Picture 10" descr="CMU_logo_horiz_black.eps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5263668" y="6393688"/>
            <a:ext cx="3714414" cy="33790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9218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20" r:id="rId10"/>
    <p:sldLayoutId id="2147483921" r:id="rId11"/>
    <p:sldLayoutId id="2147483922" r:id="rId12"/>
    <p:sldLayoutId id="2147483923" r:id="rId1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84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r>
              <a:rPr lang="en-US" altLang="en-US">
                <a:solidFill>
                  <a:srgbClr val="000000"/>
                </a:solidFill>
              </a:rPr>
              <a:t>Juan Gómez Luna Peking University. Beijing, September 7, 2015 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27872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docs.nvidia.com/cuda/cuda-c-programming-guide/index.html#warp-reduce-functions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nvidia.com/cuda/cuda-c-programming-guide/index.html#atomic-function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download.nvidia.com/assets/cuda/files/reduction.pdf" TargetMode="External"/><Relationship Id="rId2" Type="http://schemas.openxmlformats.org/officeDocument/2006/relationships/hyperlink" Target="https://docs.nvidia.com/cuda/cuda-samples/index.html#cuda-parallel-reduction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cgo.org/cgo2019/" TargetMode="External"/><Relationship Id="rId2" Type="http://schemas.openxmlformats.org/officeDocument/2006/relationships/hyperlink" Target="https://people.inf.ethz.ch/omutlu/pub/automatic-fast-portable-parallel-reduction-on-GPUs_cgo19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hyperlink" Target="https://people.inf.ethz.ch/omutlu/pub/automatic-fast-portable-parallel-reduction-on-GPUs_cgo19-talk.pdf" TargetMode="External"/><Relationship Id="rId4" Type="http://schemas.openxmlformats.org/officeDocument/2006/relationships/hyperlink" Target="https://people.inf.ethz.ch/omutlu/pub/automatic-fast-portable-parallel-reduction-on-GPUs_cgo19-talk.pptx" TargetMode="Externa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Juan Gómez Luna</a:t>
            </a: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Fall 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7 November 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Heterogeneous Systems</a:t>
            </a:r>
            <a:br>
              <a:rPr lang="en-US" sz="1600" b="1" dirty="0">
                <a:solidFill>
                  <a:srgbClr val="C00000"/>
                </a:solidFill>
              </a:rPr>
            </a:b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dirty="0"/>
              <a:t>Parallel Patterns: Reduction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59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3F3BEF55-502B-E543-9F01-780C791BF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000">
                <a:ea typeface="ＭＳ Ｐゴシック" panose="020B0600070205080204" pitchFamily="34" charset="-128"/>
              </a:rPr>
              <a:t>Threads Can Take Different Paths in Warp-based SIMD</a:t>
            </a:r>
          </a:p>
        </p:txBody>
      </p:sp>
      <p:sp>
        <p:nvSpPr>
          <p:cNvPr id="74754" name="Content Placeholder 2">
            <a:extLst>
              <a:ext uri="{FF2B5EF4-FFF2-40B4-BE49-F238E27FC236}">
                <a16:creationId xmlns:a16="http://schemas.microsoft.com/office/drawing/2014/main" id="{A839ED51-1224-694E-8165-46E0370E3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CA" altLang="en-US" dirty="0">
                <a:latin typeface="Arial  " charset="0"/>
                <a:ea typeface="ＭＳ Ｐゴシック" panose="020B0600070205080204" pitchFamily="34" charset="-128"/>
              </a:rPr>
              <a:t>Each thread can have </a:t>
            </a:r>
            <a:r>
              <a:rPr lang="en-CA" altLang="en-US" dirty="0">
                <a:solidFill>
                  <a:srgbClr val="0432FF"/>
                </a:solidFill>
                <a:latin typeface="Arial  " charset="0"/>
                <a:ea typeface="ＭＳ Ｐゴシック" panose="020B0600070205080204" pitchFamily="34" charset="-128"/>
              </a:rPr>
              <a:t>conditional control flow instructions</a:t>
            </a:r>
          </a:p>
          <a:p>
            <a:r>
              <a:rPr lang="en-CA" altLang="en-US" dirty="0">
                <a:latin typeface="Arial  " charset="0"/>
                <a:ea typeface="ＭＳ Ｐゴシック" panose="020B0600070205080204" pitchFamily="34" charset="-128"/>
              </a:rPr>
              <a:t>Threads can execute different control flow paths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72F8444A-20B4-8A42-868D-CA95820175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2" name="Group 82">
            <a:extLst>
              <a:ext uri="{FF2B5EF4-FFF2-40B4-BE49-F238E27FC236}">
                <a16:creationId xmlns:a16="http://schemas.microsoft.com/office/drawing/2014/main" id="{4A5C4837-71FF-2E4E-9013-32E87F3F4D6B}"/>
              </a:ext>
            </a:extLst>
          </p:cNvPr>
          <p:cNvGrpSpPr>
            <a:grpSpLocks/>
          </p:cNvGrpSpPr>
          <p:nvPr/>
        </p:nvGrpSpPr>
        <p:grpSpPr bwMode="auto">
          <a:xfrm>
            <a:off x="3957638" y="3409950"/>
            <a:ext cx="4648200" cy="1143000"/>
            <a:chOff x="2541" y="1241"/>
            <a:chExt cx="2928" cy="720"/>
          </a:xfrm>
        </p:grpSpPr>
        <p:sp>
          <p:nvSpPr>
            <p:cNvPr id="74785" name="Rectangle 74">
              <a:extLst>
                <a:ext uri="{FF2B5EF4-FFF2-40B4-BE49-F238E27FC236}">
                  <a16:creationId xmlns:a16="http://schemas.microsoft.com/office/drawing/2014/main" id="{8236E1DA-53F3-A444-A813-1BBC3830D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1" y="1241"/>
              <a:ext cx="2928" cy="720"/>
            </a:xfrm>
            <a:prstGeom prst="rect">
              <a:avLst/>
            </a:prstGeom>
            <a:solidFill>
              <a:srgbClr val="FFBFD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4786" name="Rectangle 75">
              <a:extLst>
                <a:ext uri="{FF2B5EF4-FFF2-40B4-BE49-F238E27FC236}">
                  <a16:creationId xmlns:a16="http://schemas.microsoft.com/office/drawing/2014/main" id="{0052BC61-4A95-E54C-94F7-DD90700CE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5" y="1280"/>
              <a:ext cx="75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Thread Warp</a:t>
              </a:r>
            </a:p>
          </p:txBody>
        </p:sp>
        <p:sp>
          <p:nvSpPr>
            <p:cNvPr id="74787" name="Rectangle 76">
              <a:extLst>
                <a:ext uri="{FF2B5EF4-FFF2-40B4-BE49-F238E27FC236}">
                  <a16:creationId xmlns:a16="http://schemas.microsoft.com/office/drawing/2014/main" id="{EC2FC70C-F923-0B41-9A5E-2D48D04E6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8" y="1241"/>
              <a:ext cx="1031" cy="203"/>
            </a:xfrm>
            <a:prstGeom prst="rect">
              <a:avLst/>
            </a:prstGeom>
            <a:solidFill>
              <a:srgbClr val="FFEAF4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Common PC</a:t>
              </a:r>
            </a:p>
          </p:txBody>
        </p:sp>
      </p:grpSp>
      <p:sp>
        <p:nvSpPr>
          <p:cNvPr id="9" name="Rectangle 51">
            <a:extLst>
              <a:ext uri="{FF2B5EF4-FFF2-40B4-BE49-F238E27FC236}">
                <a16:creationId xmlns:a16="http://schemas.microsoft.com/office/drawing/2014/main" id="{727E6ED2-739B-2C4C-8F3D-319CDAC8C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450" y="3910013"/>
            <a:ext cx="838200" cy="533400"/>
          </a:xfrm>
          <a:prstGeom prst="rect">
            <a:avLst/>
          </a:prstGeom>
          <a:solidFill>
            <a:srgbClr val="FFEAF4"/>
          </a:solidFill>
          <a:ln w="17526" cap="rnd">
            <a:solidFill>
              <a:srgbClr val="000000"/>
            </a:solidFill>
            <a:round/>
            <a:headEnd/>
            <a:tailEnd/>
          </a:ln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Thread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</a:t>
            </a:r>
          </a:p>
        </p:txBody>
      </p:sp>
      <p:sp>
        <p:nvSpPr>
          <p:cNvPr id="10" name="Rectangle 52">
            <a:extLst>
              <a:ext uri="{FF2B5EF4-FFF2-40B4-BE49-F238E27FC236}">
                <a16:creationId xmlns:a16="http://schemas.microsoft.com/office/drawing/2014/main" id="{87A7D427-C3D7-D540-ADB6-4697BD2E8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3000" y="3910013"/>
            <a:ext cx="838200" cy="533400"/>
          </a:xfrm>
          <a:prstGeom prst="rect">
            <a:avLst/>
          </a:prstGeom>
          <a:solidFill>
            <a:srgbClr val="FFEAF4"/>
          </a:solidFill>
          <a:ln w="17526" cap="rnd">
            <a:solidFill>
              <a:srgbClr val="000000"/>
            </a:solidFill>
            <a:round/>
            <a:headEnd/>
            <a:tailEnd/>
          </a:ln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Thread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</a:p>
        </p:txBody>
      </p:sp>
      <p:sp>
        <p:nvSpPr>
          <p:cNvPr id="11" name="Rectangle 53">
            <a:extLst>
              <a:ext uri="{FF2B5EF4-FFF2-40B4-BE49-F238E27FC236}">
                <a16:creationId xmlns:a16="http://schemas.microsoft.com/office/drawing/2014/main" id="{93161DB7-BB89-9B45-8AC1-841CA6491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9138" y="3910013"/>
            <a:ext cx="838200" cy="533400"/>
          </a:xfrm>
          <a:prstGeom prst="rect">
            <a:avLst/>
          </a:prstGeom>
          <a:solidFill>
            <a:srgbClr val="FFEAF4"/>
          </a:solidFill>
          <a:ln w="17526" cap="rnd">
            <a:solidFill>
              <a:srgbClr val="000000"/>
            </a:solidFill>
            <a:round/>
            <a:headEnd/>
            <a:tailEnd/>
          </a:ln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Thread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4</a:t>
            </a:r>
          </a:p>
        </p:txBody>
      </p:sp>
      <p:sp>
        <p:nvSpPr>
          <p:cNvPr id="12" name="Rectangle 55">
            <a:extLst>
              <a:ext uri="{FF2B5EF4-FFF2-40B4-BE49-F238E27FC236}">
                <a16:creationId xmlns:a16="http://schemas.microsoft.com/office/drawing/2014/main" id="{5E9AE57F-165C-994A-A781-F987CFBA8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3900" y="3910013"/>
            <a:ext cx="838200" cy="533400"/>
          </a:xfrm>
          <a:prstGeom prst="rect">
            <a:avLst/>
          </a:prstGeom>
          <a:solidFill>
            <a:srgbClr val="FFEAF4"/>
          </a:solidFill>
          <a:ln w="17526" cap="rnd">
            <a:solidFill>
              <a:srgbClr val="000000"/>
            </a:solidFill>
            <a:round/>
            <a:headEnd/>
            <a:tailEnd/>
          </a:ln>
        </p:spPr>
        <p:txBody>
          <a:bodyPr lIns="0" rIns="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Thread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grpSp>
        <p:nvGrpSpPr>
          <p:cNvPr id="74761" name="Group 85">
            <a:extLst>
              <a:ext uri="{FF2B5EF4-FFF2-40B4-BE49-F238E27FC236}">
                <a16:creationId xmlns:a16="http://schemas.microsoft.com/office/drawing/2014/main" id="{914A5AA1-2167-FE44-A7DE-1A767E43CA68}"/>
              </a:ext>
            </a:extLst>
          </p:cNvPr>
          <p:cNvGrpSpPr>
            <a:grpSpLocks/>
          </p:cNvGrpSpPr>
          <p:nvPr/>
        </p:nvGrpSpPr>
        <p:grpSpPr bwMode="auto">
          <a:xfrm>
            <a:off x="1076325" y="2897188"/>
            <a:ext cx="2509838" cy="2689225"/>
            <a:chOff x="678" y="1595"/>
            <a:chExt cx="1581" cy="1694"/>
          </a:xfrm>
        </p:grpSpPr>
        <p:sp>
          <p:nvSpPr>
            <p:cNvPr id="74769" name="Rectangle 6">
              <a:extLst>
                <a:ext uri="{FF2B5EF4-FFF2-40B4-BE49-F238E27FC236}">
                  <a16:creationId xmlns:a16="http://schemas.microsoft.com/office/drawing/2014/main" id="{837DF8B7-D6D8-CD4B-809A-4F1905C5D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" y="2039"/>
              <a:ext cx="468" cy="177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</a:p>
          </p:txBody>
        </p:sp>
        <p:sp>
          <p:nvSpPr>
            <p:cNvPr id="74770" name="Rectangle 9">
              <a:extLst>
                <a:ext uri="{FF2B5EF4-FFF2-40B4-BE49-F238E27FC236}">
                  <a16:creationId xmlns:a16="http://schemas.microsoft.com/office/drawing/2014/main" id="{3E16413C-DD03-004C-B199-CF661F508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" y="2378"/>
              <a:ext cx="468" cy="171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</a:t>
              </a:r>
            </a:p>
          </p:txBody>
        </p:sp>
        <p:sp>
          <p:nvSpPr>
            <p:cNvPr id="74771" name="Rectangle 12">
              <a:extLst>
                <a:ext uri="{FF2B5EF4-FFF2-40B4-BE49-F238E27FC236}">
                  <a16:creationId xmlns:a16="http://schemas.microsoft.com/office/drawing/2014/main" id="{9E3F5993-FB94-7C4C-9FE7-D604A257C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" y="2378"/>
              <a:ext cx="465" cy="171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  <p:sp>
          <p:nvSpPr>
            <p:cNvPr id="74772" name="Rectangle 15">
              <a:extLst>
                <a:ext uri="{FF2B5EF4-FFF2-40B4-BE49-F238E27FC236}">
                  <a16:creationId xmlns:a16="http://schemas.microsoft.com/office/drawing/2014/main" id="{95367880-E8B2-FA4B-9B7B-D175C7949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" y="2765"/>
              <a:ext cx="468" cy="177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74773" name="Rectangle 30">
              <a:extLst>
                <a:ext uri="{FF2B5EF4-FFF2-40B4-BE49-F238E27FC236}">
                  <a16:creationId xmlns:a16="http://schemas.microsoft.com/office/drawing/2014/main" id="{D51F234D-E135-8E4F-9179-EEDF2F117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1" y="2378"/>
              <a:ext cx="468" cy="177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F</a:t>
              </a:r>
            </a:p>
          </p:txBody>
        </p:sp>
        <p:sp>
          <p:nvSpPr>
            <p:cNvPr id="74774" name="Rectangle 33">
              <a:extLst>
                <a:ext uri="{FF2B5EF4-FFF2-40B4-BE49-F238E27FC236}">
                  <a16:creationId xmlns:a16="http://schemas.microsoft.com/office/drawing/2014/main" id="{88378157-71C8-D847-9B08-8E42C830B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" y="1604"/>
              <a:ext cx="468" cy="175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</a:p>
          </p:txBody>
        </p:sp>
        <p:sp>
          <p:nvSpPr>
            <p:cNvPr id="74775" name="Rectangle 40">
              <a:extLst>
                <a:ext uri="{FF2B5EF4-FFF2-40B4-BE49-F238E27FC236}">
                  <a16:creationId xmlns:a16="http://schemas.microsoft.com/office/drawing/2014/main" id="{90F2C1E3-C969-4445-9FBD-D9F714BE8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" y="3104"/>
              <a:ext cx="468" cy="176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G</a:t>
              </a:r>
            </a:p>
          </p:txBody>
        </p:sp>
        <p:cxnSp>
          <p:nvCxnSpPr>
            <p:cNvPr id="74776" name="AutoShape 57">
              <a:extLst>
                <a:ext uri="{FF2B5EF4-FFF2-40B4-BE49-F238E27FC236}">
                  <a16:creationId xmlns:a16="http://schemas.microsoft.com/office/drawing/2014/main" id="{F5C053E1-AF72-C24C-BB1C-031260F70332}"/>
                </a:ext>
              </a:extLst>
            </p:cNvPr>
            <p:cNvCxnSpPr>
              <a:cxnSpLocks noChangeShapeType="1"/>
              <a:stCxn id="74769" idx="2"/>
              <a:endCxn id="74771" idx="0"/>
            </p:cNvCxnSpPr>
            <p:nvPr/>
          </p:nvCxnSpPr>
          <p:spPr bwMode="auto">
            <a:xfrm>
              <a:off x="1179" y="2225"/>
              <a:ext cx="289" cy="14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777" name="AutoShape 58">
              <a:extLst>
                <a:ext uri="{FF2B5EF4-FFF2-40B4-BE49-F238E27FC236}">
                  <a16:creationId xmlns:a16="http://schemas.microsoft.com/office/drawing/2014/main" id="{D9C066DE-AF73-A344-9684-E2505451F55B}"/>
                </a:ext>
              </a:extLst>
            </p:cNvPr>
            <p:cNvCxnSpPr>
              <a:cxnSpLocks noChangeShapeType="1"/>
              <a:stCxn id="74769" idx="2"/>
              <a:endCxn id="74770" idx="0"/>
            </p:cNvCxnSpPr>
            <p:nvPr/>
          </p:nvCxnSpPr>
          <p:spPr bwMode="auto">
            <a:xfrm flipH="1">
              <a:off x="912" y="2225"/>
              <a:ext cx="267" cy="14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778" name="AutoShape 59">
              <a:extLst>
                <a:ext uri="{FF2B5EF4-FFF2-40B4-BE49-F238E27FC236}">
                  <a16:creationId xmlns:a16="http://schemas.microsoft.com/office/drawing/2014/main" id="{530A04FE-6A55-D143-9ABB-B7A822A85ABF}"/>
                </a:ext>
              </a:extLst>
            </p:cNvPr>
            <p:cNvCxnSpPr>
              <a:cxnSpLocks noChangeShapeType="1"/>
              <a:stCxn id="74771" idx="2"/>
              <a:endCxn id="74772" idx="0"/>
            </p:cNvCxnSpPr>
            <p:nvPr/>
          </p:nvCxnSpPr>
          <p:spPr bwMode="auto">
            <a:xfrm flipH="1">
              <a:off x="1179" y="2558"/>
              <a:ext cx="289" cy="198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779" name="AutoShape 60">
              <a:extLst>
                <a:ext uri="{FF2B5EF4-FFF2-40B4-BE49-F238E27FC236}">
                  <a16:creationId xmlns:a16="http://schemas.microsoft.com/office/drawing/2014/main" id="{1010172B-CD74-F44B-8BB5-AC194BA16931}"/>
                </a:ext>
              </a:extLst>
            </p:cNvPr>
            <p:cNvCxnSpPr>
              <a:cxnSpLocks noChangeShapeType="1"/>
              <a:stCxn id="74770" idx="2"/>
              <a:endCxn id="74772" idx="0"/>
            </p:cNvCxnSpPr>
            <p:nvPr/>
          </p:nvCxnSpPr>
          <p:spPr bwMode="auto">
            <a:xfrm>
              <a:off x="912" y="2558"/>
              <a:ext cx="267" cy="198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780" name="AutoShape 61">
              <a:extLst>
                <a:ext uri="{FF2B5EF4-FFF2-40B4-BE49-F238E27FC236}">
                  <a16:creationId xmlns:a16="http://schemas.microsoft.com/office/drawing/2014/main" id="{5CABDBDD-7D02-674C-97DC-EF237F14C33F}"/>
                </a:ext>
              </a:extLst>
            </p:cNvPr>
            <p:cNvCxnSpPr>
              <a:cxnSpLocks noChangeShapeType="1"/>
              <a:stCxn id="74774" idx="2"/>
              <a:endCxn id="74773" idx="0"/>
            </p:cNvCxnSpPr>
            <p:nvPr/>
          </p:nvCxnSpPr>
          <p:spPr bwMode="auto">
            <a:xfrm>
              <a:off x="1469" y="1788"/>
              <a:ext cx="556" cy="58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781" name="AutoShape 62">
              <a:extLst>
                <a:ext uri="{FF2B5EF4-FFF2-40B4-BE49-F238E27FC236}">
                  <a16:creationId xmlns:a16="http://schemas.microsoft.com/office/drawing/2014/main" id="{4C13CC2D-0182-8242-9458-3F8869618AEA}"/>
                </a:ext>
              </a:extLst>
            </p:cNvPr>
            <p:cNvCxnSpPr>
              <a:cxnSpLocks noChangeShapeType="1"/>
              <a:stCxn id="74774" idx="2"/>
              <a:endCxn id="74769" idx="0"/>
            </p:cNvCxnSpPr>
            <p:nvPr/>
          </p:nvCxnSpPr>
          <p:spPr bwMode="auto">
            <a:xfrm flipH="1">
              <a:off x="1179" y="1788"/>
              <a:ext cx="290" cy="24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782" name="AutoShape 63">
              <a:extLst>
                <a:ext uri="{FF2B5EF4-FFF2-40B4-BE49-F238E27FC236}">
                  <a16:creationId xmlns:a16="http://schemas.microsoft.com/office/drawing/2014/main" id="{0576358E-0F8D-2640-9632-70D53F2FBA62}"/>
                </a:ext>
              </a:extLst>
            </p:cNvPr>
            <p:cNvCxnSpPr>
              <a:cxnSpLocks noChangeShapeType="1"/>
              <a:stCxn id="74773" idx="2"/>
              <a:endCxn id="74775" idx="0"/>
            </p:cNvCxnSpPr>
            <p:nvPr/>
          </p:nvCxnSpPr>
          <p:spPr bwMode="auto">
            <a:xfrm flipH="1">
              <a:off x="1469" y="2564"/>
              <a:ext cx="556" cy="53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783" name="AutoShape 64">
              <a:extLst>
                <a:ext uri="{FF2B5EF4-FFF2-40B4-BE49-F238E27FC236}">
                  <a16:creationId xmlns:a16="http://schemas.microsoft.com/office/drawing/2014/main" id="{64C1B5D6-5F07-964C-A448-E2D929FA88F7}"/>
                </a:ext>
              </a:extLst>
            </p:cNvPr>
            <p:cNvCxnSpPr>
              <a:cxnSpLocks noChangeShapeType="1"/>
              <a:stCxn id="74772" idx="2"/>
              <a:endCxn id="74775" idx="0"/>
            </p:cNvCxnSpPr>
            <p:nvPr/>
          </p:nvCxnSpPr>
          <p:spPr bwMode="auto">
            <a:xfrm>
              <a:off x="1179" y="2951"/>
              <a:ext cx="290" cy="144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4784" name="AutoShape 66">
              <a:extLst>
                <a:ext uri="{FF2B5EF4-FFF2-40B4-BE49-F238E27FC236}">
                  <a16:creationId xmlns:a16="http://schemas.microsoft.com/office/drawing/2014/main" id="{9AF46694-F3A4-8F4F-867C-DDD06190CE0F}"/>
                </a:ext>
              </a:extLst>
            </p:cNvPr>
            <p:cNvCxnSpPr>
              <a:cxnSpLocks noChangeShapeType="1"/>
              <a:stCxn id="74775" idx="2"/>
              <a:endCxn id="74774" idx="0"/>
            </p:cNvCxnSpPr>
            <p:nvPr/>
          </p:nvCxnSpPr>
          <p:spPr bwMode="auto">
            <a:xfrm rot="5400000" flipH="1" flipV="1">
              <a:off x="623" y="2441"/>
              <a:ext cx="1694" cy="1"/>
            </a:xfrm>
            <a:prstGeom prst="curvedConnector5">
              <a:avLst>
                <a:gd name="adj1" fmla="val -7968"/>
                <a:gd name="adj2" fmla="val -102600000"/>
                <a:gd name="adj3" fmla="val 10796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0" name="Freeform 68">
            <a:extLst>
              <a:ext uri="{FF2B5EF4-FFF2-40B4-BE49-F238E27FC236}">
                <a16:creationId xmlns:a16="http://schemas.microsoft.com/office/drawing/2014/main" id="{9A52064D-79A0-C54F-B09B-845B0D368C19}"/>
              </a:ext>
            </a:extLst>
          </p:cNvPr>
          <p:cNvSpPr>
            <a:spLocks/>
          </p:cNvSpPr>
          <p:nvPr/>
        </p:nvSpPr>
        <p:spPr bwMode="auto">
          <a:xfrm>
            <a:off x="1422400" y="3063875"/>
            <a:ext cx="852488" cy="2419350"/>
          </a:xfrm>
          <a:custGeom>
            <a:avLst/>
            <a:gdLst>
              <a:gd name="T0" fmla="*/ 2147483647 w 537"/>
              <a:gd name="T1" fmla="*/ 0 h 1524"/>
              <a:gd name="T2" fmla="*/ 2147483647 w 537"/>
              <a:gd name="T3" fmla="*/ 2147483647 h 1524"/>
              <a:gd name="T4" fmla="*/ 2147483647 w 537"/>
              <a:gd name="T5" fmla="*/ 2147483647 h 1524"/>
              <a:gd name="T6" fmla="*/ 2147483647 w 537"/>
              <a:gd name="T7" fmla="*/ 2147483647 h 1524"/>
              <a:gd name="T8" fmla="*/ 2147483647 w 537"/>
              <a:gd name="T9" fmla="*/ 2147483647 h 15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7"/>
              <a:gd name="T16" fmla="*/ 0 h 1524"/>
              <a:gd name="T17" fmla="*/ 537 w 537"/>
              <a:gd name="T18" fmla="*/ 1524 h 15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7" h="1524">
                <a:moveTo>
                  <a:pt x="537" y="0"/>
                </a:moveTo>
                <a:cubicBezTo>
                  <a:pt x="436" y="153"/>
                  <a:pt x="335" y="307"/>
                  <a:pt x="246" y="436"/>
                </a:cubicBezTo>
                <a:cubicBezTo>
                  <a:pt x="157" y="565"/>
                  <a:pt x="8" y="649"/>
                  <a:pt x="4" y="774"/>
                </a:cubicBezTo>
                <a:cubicBezTo>
                  <a:pt x="0" y="899"/>
                  <a:pt x="133" y="1061"/>
                  <a:pt x="222" y="1186"/>
                </a:cubicBezTo>
                <a:cubicBezTo>
                  <a:pt x="311" y="1311"/>
                  <a:pt x="424" y="1417"/>
                  <a:pt x="537" y="1524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Freeform 71">
            <a:extLst>
              <a:ext uri="{FF2B5EF4-FFF2-40B4-BE49-F238E27FC236}">
                <a16:creationId xmlns:a16="http://schemas.microsoft.com/office/drawing/2014/main" id="{640A71CC-2AF4-4C41-B37D-9E50F2472EF5}"/>
              </a:ext>
            </a:extLst>
          </p:cNvPr>
          <p:cNvSpPr>
            <a:spLocks/>
          </p:cNvSpPr>
          <p:nvPr/>
        </p:nvSpPr>
        <p:spPr bwMode="auto">
          <a:xfrm>
            <a:off x="1844675" y="3063875"/>
            <a:ext cx="468313" cy="2381250"/>
          </a:xfrm>
          <a:custGeom>
            <a:avLst/>
            <a:gdLst>
              <a:gd name="T0" fmla="*/ 2147483647 w 295"/>
              <a:gd name="T1" fmla="*/ 0 h 1500"/>
              <a:gd name="T2" fmla="*/ 0 w 295"/>
              <a:gd name="T3" fmla="*/ 2147483647 h 1500"/>
              <a:gd name="T4" fmla="*/ 2147483647 w 295"/>
              <a:gd name="T5" fmla="*/ 2147483647 h 1500"/>
              <a:gd name="T6" fmla="*/ 2147483647 w 295"/>
              <a:gd name="T7" fmla="*/ 2147483647 h 1500"/>
              <a:gd name="T8" fmla="*/ 2147483647 w 295"/>
              <a:gd name="T9" fmla="*/ 2147483647 h 15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5"/>
              <a:gd name="T16" fmla="*/ 0 h 1500"/>
              <a:gd name="T17" fmla="*/ 295 w 295"/>
              <a:gd name="T18" fmla="*/ 1500 h 15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5" h="1500">
                <a:moveTo>
                  <a:pt x="291" y="0"/>
                </a:moveTo>
                <a:cubicBezTo>
                  <a:pt x="145" y="155"/>
                  <a:pt x="0" y="311"/>
                  <a:pt x="0" y="436"/>
                </a:cubicBezTo>
                <a:cubicBezTo>
                  <a:pt x="0" y="561"/>
                  <a:pt x="287" y="629"/>
                  <a:pt x="291" y="750"/>
                </a:cubicBezTo>
                <a:cubicBezTo>
                  <a:pt x="295" y="871"/>
                  <a:pt x="25" y="1037"/>
                  <a:pt x="25" y="1162"/>
                </a:cubicBezTo>
                <a:cubicBezTo>
                  <a:pt x="25" y="1287"/>
                  <a:pt x="158" y="1393"/>
                  <a:pt x="291" y="1500"/>
                </a:cubicBezTo>
              </a:path>
            </a:pathLst>
          </a:custGeom>
          <a:noFill/>
          <a:ln w="38100">
            <a:solidFill>
              <a:srgbClr val="66FF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Freeform 72">
            <a:extLst>
              <a:ext uri="{FF2B5EF4-FFF2-40B4-BE49-F238E27FC236}">
                <a16:creationId xmlns:a16="http://schemas.microsoft.com/office/drawing/2014/main" id="{04BB21C7-6AFD-EB4B-8C97-C9E2CC5753FE}"/>
              </a:ext>
            </a:extLst>
          </p:cNvPr>
          <p:cNvSpPr>
            <a:spLocks/>
          </p:cNvSpPr>
          <p:nvPr/>
        </p:nvSpPr>
        <p:spPr bwMode="auto">
          <a:xfrm>
            <a:off x="2344738" y="3063875"/>
            <a:ext cx="884237" cy="2381250"/>
          </a:xfrm>
          <a:custGeom>
            <a:avLst/>
            <a:gdLst>
              <a:gd name="T0" fmla="*/ 0 w 557"/>
              <a:gd name="T1" fmla="*/ 0 h 1500"/>
              <a:gd name="T2" fmla="*/ 2147483647 w 557"/>
              <a:gd name="T3" fmla="*/ 2147483647 h 1500"/>
              <a:gd name="T4" fmla="*/ 0 w 557"/>
              <a:gd name="T5" fmla="*/ 2147483647 h 1500"/>
              <a:gd name="T6" fmla="*/ 0 60000 65536"/>
              <a:gd name="T7" fmla="*/ 0 60000 65536"/>
              <a:gd name="T8" fmla="*/ 0 60000 65536"/>
              <a:gd name="T9" fmla="*/ 0 w 557"/>
              <a:gd name="T10" fmla="*/ 0 h 1500"/>
              <a:gd name="T11" fmla="*/ 557 w 557"/>
              <a:gd name="T12" fmla="*/ 1500 h 15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57" h="1500">
                <a:moveTo>
                  <a:pt x="0" y="0"/>
                </a:moveTo>
                <a:cubicBezTo>
                  <a:pt x="93" y="130"/>
                  <a:pt x="557" y="528"/>
                  <a:pt x="557" y="778"/>
                </a:cubicBezTo>
                <a:cubicBezTo>
                  <a:pt x="557" y="1028"/>
                  <a:pt x="116" y="1350"/>
                  <a:pt x="0" y="1500"/>
                </a:cubicBezTo>
              </a:path>
            </a:pathLst>
          </a:custGeom>
          <a:noFill/>
          <a:ln w="38100">
            <a:solidFill>
              <a:srgbClr val="66FF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Freeform 84">
            <a:extLst>
              <a:ext uri="{FF2B5EF4-FFF2-40B4-BE49-F238E27FC236}">
                <a16:creationId xmlns:a16="http://schemas.microsoft.com/office/drawing/2014/main" id="{CD38D7D2-C6EB-CD44-B7AF-C71745DD2E0A}"/>
              </a:ext>
            </a:extLst>
          </p:cNvPr>
          <p:cNvSpPr>
            <a:spLocks/>
          </p:cNvSpPr>
          <p:nvPr/>
        </p:nvSpPr>
        <p:spPr bwMode="auto">
          <a:xfrm>
            <a:off x="1922463" y="3103563"/>
            <a:ext cx="468312" cy="2381250"/>
          </a:xfrm>
          <a:custGeom>
            <a:avLst/>
            <a:gdLst>
              <a:gd name="T0" fmla="*/ 2147483647 w 295"/>
              <a:gd name="T1" fmla="*/ 0 h 1500"/>
              <a:gd name="T2" fmla="*/ 0 w 295"/>
              <a:gd name="T3" fmla="*/ 2147483647 h 1500"/>
              <a:gd name="T4" fmla="*/ 2147483647 w 295"/>
              <a:gd name="T5" fmla="*/ 2147483647 h 1500"/>
              <a:gd name="T6" fmla="*/ 2147483647 w 295"/>
              <a:gd name="T7" fmla="*/ 2147483647 h 1500"/>
              <a:gd name="T8" fmla="*/ 2147483647 w 295"/>
              <a:gd name="T9" fmla="*/ 2147483647 h 15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5"/>
              <a:gd name="T16" fmla="*/ 0 h 1500"/>
              <a:gd name="T17" fmla="*/ 295 w 295"/>
              <a:gd name="T18" fmla="*/ 1500 h 15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5" h="1500">
                <a:moveTo>
                  <a:pt x="291" y="0"/>
                </a:moveTo>
                <a:cubicBezTo>
                  <a:pt x="145" y="155"/>
                  <a:pt x="0" y="311"/>
                  <a:pt x="0" y="436"/>
                </a:cubicBezTo>
                <a:cubicBezTo>
                  <a:pt x="0" y="561"/>
                  <a:pt x="287" y="629"/>
                  <a:pt x="291" y="750"/>
                </a:cubicBezTo>
                <a:cubicBezTo>
                  <a:pt x="295" y="871"/>
                  <a:pt x="25" y="1037"/>
                  <a:pt x="25" y="1162"/>
                </a:cubicBezTo>
                <a:cubicBezTo>
                  <a:pt x="25" y="1287"/>
                  <a:pt x="158" y="1393"/>
                  <a:pt x="291" y="1500"/>
                </a:cubicBezTo>
              </a:path>
            </a:pathLst>
          </a:cu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4766" name="Line 86">
            <a:extLst>
              <a:ext uri="{FF2B5EF4-FFF2-40B4-BE49-F238E27FC236}">
                <a16:creationId xmlns:a16="http://schemas.microsoft.com/office/drawing/2014/main" id="{576EAAD6-0B82-CD4D-8DD8-65D9EEB6F0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344738" y="2527300"/>
            <a:ext cx="0" cy="344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4767" name="Line 87">
            <a:extLst>
              <a:ext uri="{FF2B5EF4-FFF2-40B4-BE49-F238E27FC236}">
                <a16:creationId xmlns:a16="http://schemas.microsoft.com/office/drawing/2014/main" id="{D3099C03-672A-734A-9055-4FB363B34A1C}"/>
              </a:ext>
            </a:extLst>
          </p:cNvPr>
          <p:cNvSpPr>
            <a:spLocks noChangeShapeType="1"/>
          </p:cNvSpPr>
          <p:nvPr/>
        </p:nvSpPr>
        <p:spPr bwMode="auto">
          <a:xfrm>
            <a:off x="2344738" y="5599113"/>
            <a:ext cx="0" cy="344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4768" name="TextBox 35">
            <a:extLst>
              <a:ext uri="{FF2B5EF4-FFF2-40B4-BE49-F238E27FC236}">
                <a16:creationId xmlns:a16="http://schemas.microsoft.com/office/drawing/2014/main" id="{27632FC8-15F1-0D45-91CD-FAAD3E9ACD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53200"/>
            <a:ext cx="154463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Tor Aamodt</a:t>
            </a:r>
          </a:p>
        </p:txBody>
      </p:sp>
    </p:spTree>
    <p:extLst>
      <p:ext uri="{BB962C8B-B14F-4D97-AF65-F5344CB8AC3E}">
        <p14:creationId xmlns:p14="http://schemas.microsoft.com/office/powerpoint/2010/main" val="2128521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>
            <a:extLst>
              <a:ext uri="{FF2B5EF4-FFF2-40B4-BE49-F238E27FC236}">
                <a16:creationId xmlns:a16="http://schemas.microsoft.com/office/drawing/2014/main" id="{6E0F5ECC-15F8-0B4F-9986-239C7E89B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Control Flow Problem in GPUs/SIMT</a:t>
            </a:r>
          </a:p>
        </p:txBody>
      </p:sp>
      <p:sp>
        <p:nvSpPr>
          <p:cNvPr id="193538" name="Content Placeholder 2">
            <a:extLst>
              <a:ext uri="{FF2B5EF4-FFF2-40B4-BE49-F238E27FC236}">
                <a16:creationId xmlns:a16="http://schemas.microsoft.com/office/drawing/2014/main" id="{1BD1EC6F-17C7-6A4D-8FFC-0D37DA22B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3962400" cy="5194300"/>
          </a:xfrm>
        </p:spPr>
        <p:txBody>
          <a:bodyPr/>
          <a:lstStyle/>
          <a:p>
            <a:r>
              <a:rPr lang="en-US" altLang="en-US" sz="2600" dirty="0">
                <a:ea typeface="ＭＳ Ｐゴシック" panose="020B0600070205080204" pitchFamily="34" charset="-128"/>
              </a:rPr>
              <a:t>A GPU uses a SIMD pipeline to save area on control logic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Groups scalar threads into warps</a:t>
            </a:r>
          </a:p>
          <a:p>
            <a:endParaRPr lang="en-US" altLang="en-US" sz="2600" i="1" u="sng" dirty="0">
              <a:ea typeface="ＭＳ Ｐゴシック" panose="020B0600070205080204" pitchFamily="34" charset="-128"/>
            </a:endParaRPr>
          </a:p>
          <a:p>
            <a:r>
              <a:rPr lang="en-US" altLang="en-US" sz="26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Branch divergence </a:t>
            </a:r>
            <a:r>
              <a:rPr lang="en-US" altLang="en-US" sz="2600" dirty="0">
                <a:ea typeface="ＭＳ Ｐゴシック" panose="020B0600070205080204" pitchFamily="34" charset="-128"/>
              </a:rPr>
              <a:t>occurs when threads inside warps branch to different execution paths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041F44E4-663D-814A-A9DB-ABA87609C1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CAA269-04D5-6E42-B06E-A2328687D28D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2" name="Group 94">
            <a:extLst>
              <a:ext uri="{FF2B5EF4-FFF2-40B4-BE49-F238E27FC236}">
                <a16:creationId xmlns:a16="http://schemas.microsoft.com/office/drawing/2014/main" id="{E3BDC5F8-3685-7D48-9533-FF99994F6DBB}"/>
              </a:ext>
            </a:extLst>
          </p:cNvPr>
          <p:cNvGrpSpPr>
            <a:grpSpLocks/>
          </p:cNvGrpSpPr>
          <p:nvPr/>
        </p:nvGrpSpPr>
        <p:grpSpPr bwMode="auto">
          <a:xfrm>
            <a:off x="6262688" y="1776413"/>
            <a:ext cx="2265362" cy="576262"/>
            <a:chOff x="3944" y="1361"/>
            <a:chExt cx="1427" cy="363"/>
          </a:xfrm>
        </p:grpSpPr>
        <p:sp>
          <p:nvSpPr>
            <p:cNvPr id="75835" name="Rectangle 12">
              <a:extLst>
                <a:ext uri="{FF2B5EF4-FFF2-40B4-BE49-F238E27FC236}">
                  <a16:creationId xmlns:a16="http://schemas.microsoft.com/office/drawing/2014/main" id="{EA5891B2-64ED-B242-929B-513F02053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" y="1361"/>
              <a:ext cx="1427" cy="36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36" name="Line 4">
              <a:extLst>
                <a:ext uri="{FF2B5EF4-FFF2-40B4-BE49-F238E27FC236}">
                  <a16:creationId xmlns:a16="http://schemas.microsoft.com/office/drawing/2014/main" id="{040553CD-0E68-8B47-9D1E-36D416E844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5" y="1410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37" name="Line 5">
              <a:extLst>
                <a:ext uri="{FF2B5EF4-FFF2-40B4-BE49-F238E27FC236}">
                  <a16:creationId xmlns:a16="http://schemas.microsoft.com/office/drawing/2014/main" id="{C5C16642-6B70-714B-9819-85DBDAF2AC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4" y="1410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38" name="Line 6">
              <a:extLst>
                <a:ext uri="{FF2B5EF4-FFF2-40B4-BE49-F238E27FC236}">
                  <a16:creationId xmlns:a16="http://schemas.microsoft.com/office/drawing/2014/main" id="{A813722D-FF28-664F-A201-4426C1A7AD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4" y="1410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39" name="Line 7">
              <a:extLst>
                <a:ext uri="{FF2B5EF4-FFF2-40B4-BE49-F238E27FC236}">
                  <a16:creationId xmlns:a16="http://schemas.microsoft.com/office/drawing/2014/main" id="{B9A81661-08C9-6145-BF5E-83991450C8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3" y="1410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40" name="Line 8">
              <a:extLst>
                <a:ext uri="{FF2B5EF4-FFF2-40B4-BE49-F238E27FC236}">
                  <a16:creationId xmlns:a16="http://schemas.microsoft.com/office/drawing/2014/main" id="{77906939-F474-0643-9241-3735E8E9D8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2" y="1410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41" name="Line 9">
              <a:extLst>
                <a:ext uri="{FF2B5EF4-FFF2-40B4-BE49-F238E27FC236}">
                  <a16:creationId xmlns:a16="http://schemas.microsoft.com/office/drawing/2014/main" id="{B582470E-0A21-DA44-BD5E-90A1D14930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1" y="1410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42" name="Line 10">
              <a:extLst>
                <a:ext uri="{FF2B5EF4-FFF2-40B4-BE49-F238E27FC236}">
                  <a16:creationId xmlns:a16="http://schemas.microsoft.com/office/drawing/2014/main" id="{DCB5BD54-4137-814C-8FFB-501A5DC262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1" y="1410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43" name="Line 11">
              <a:extLst>
                <a:ext uri="{FF2B5EF4-FFF2-40B4-BE49-F238E27FC236}">
                  <a16:creationId xmlns:a16="http://schemas.microsoft.com/office/drawing/2014/main" id="{3D27AE5B-E48E-394C-9FD4-E22BD2F5C3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0" y="1410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" name="Group 95">
            <a:extLst>
              <a:ext uri="{FF2B5EF4-FFF2-40B4-BE49-F238E27FC236}">
                <a16:creationId xmlns:a16="http://schemas.microsoft.com/office/drawing/2014/main" id="{EA02F274-2FCC-CE46-822E-7432C82D1BBF}"/>
              </a:ext>
            </a:extLst>
          </p:cNvPr>
          <p:cNvGrpSpPr>
            <a:grpSpLocks/>
          </p:cNvGrpSpPr>
          <p:nvPr/>
        </p:nvGrpSpPr>
        <p:grpSpPr bwMode="auto">
          <a:xfrm>
            <a:off x="6262688" y="2468563"/>
            <a:ext cx="2265362" cy="576262"/>
            <a:chOff x="3944" y="1797"/>
            <a:chExt cx="1427" cy="363"/>
          </a:xfrm>
        </p:grpSpPr>
        <p:sp>
          <p:nvSpPr>
            <p:cNvPr id="75826" name="Rectangle 13">
              <a:extLst>
                <a:ext uri="{FF2B5EF4-FFF2-40B4-BE49-F238E27FC236}">
                  <a16:creationId xmlns:a16="http://schemas.microsoft.com/office/drawing/2014/main" id="{F51B704B-95FC-9540-A1A7-AEA62AE45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" y="1797"/>
              <a:ext cx="1427" cy="36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27" name="Line 14">
              <a:extLst>
                <a:ext uri="{FF2B5EF4-FFF2-40B4-BE49-F238E27FC236}">
                  <a16:creationId xmlns:a16="http://schemas.microsoft.com/office/drawing/2014/main" id="{A4C02EB5-B9E8-B344-A6A5-EC939FB15F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5" y="1846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28" name="Line 15">
              <a:extLst>
                <a:ext uri="{FF2B5EF4-FFF2-40B4-BE49-F238E27FC236}">
                  <a16:creationId xmlns:a16="http://schemas.microsoft.com/office/drawing/2014/main" id="{5ED46DE8-A930-C74C-A533-9AA81A79D2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4" y="1846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29" name="Line 16">
              <a:extLst>
                <a:ext uri="{FF2B5EF4-FFF2-40B4-BE49-F238E27FC236}">
                  <a16:creationId xmlns:a16="http://schemas.microsoft.com/office/drawing/2014/main" id="{95D22B09-A641-004A-80FE-E663E52AA0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4" y="1846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30" name="Line 17">
              <a:extLst>
                <a:ext uri="{FF2B5EF4-FFF2-40B4-BE49-F238E27FC236}">
                  <a16:creationId xmlns:a16="http://schemas.microsoft.com/office/drawing/2014/main" id="{6D700F15-3140-BF4B-AEC8-2FC0AC4934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3" y="1846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31" name="Line 18">
              <a:extLst>
                <a:ext uri="{FF2B5EF4-FFF2-40B4-BE49-F238E27FC236}">
                  <a16:creationId xmlns:a16="http://schemas.microsoft.com/office/drawing/2014/main" id="{E99E9007-0B9F-6E42-9FD8-122E0F3FC9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2" y="1846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32" name="Line 19">
              <a:extLst>
                <a:ext uri="{FF2B5EF4-FFF2-40B4-BE49-F238E27FC236}">
                  <a16:creationId xmlns:a16="http://schemas.microsoft.com/office/drawing/2014/main" id="{424C2935-072E-3D49-94E6-EE716B0494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1" y="1846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33" name="Line 20">
              <a:extLst>
                <a:ext uri="{FF2B5EF4-FFF2-40B4-BE49-F238E27FC236}">
                  <a16:creationId xmlns:a16="http://schemas.microsoft.com/office/drawing/2014/main" id="{525D47A4-60F5-7744-B965-4BE27E71CC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1" y="1846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34" name="Line 21">
              <a:extLst>
                <a:ext uri="{FF2B5EF4-FFF2-40B4-BE49-F238E27FC236}">
                  <a16:creationId xmlns:a16="http://schemas.microsoft.com/office/drawing/2014/main" id="{4BFE99ED-99A1-3541-A849-681A1258AC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0" y="1846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" name="Group 96">
            <a:extLst>
              <a:ext uri="{FF2B5EF4-FFF2-40B4-BE49-F238E27FC236}">
                <a16:creationId xmlns:a16="http://schemas.microsoft.com/office/drawing/2014/main" id="{264F1DFE-44DC-CB41-80F4-F17CF937E9B6}"/>
              </a:ext>
            </a:extLst>
          </p:cNvPr>
          <p:cNvGrpSpPr>
            <a:grpSpLocks/>
          </p:cNvGrpSpPr>
          <p:nvPr/>
        </p:nvGrpSpPr>
        <p:grpSpPr bwMode="auto">
          <a:xfrm>
            <a:off x="6262688" y="3159125"/>
            <a:ext cx="2265362" cy="576263"/>
            <a:chOff x="3944" y="2232"/>
            <a:chExt cx="1427" cy="363"/>
          </a:xfrm>
        </p:grpSpPr>
        <p:sp>
          <p:nvSpPr>
            <p:cNvPr id="75821" name="Rectangle 31">
              <a:extLst>
                <a:ext uri="{FF2B5EF4-FFF2-40B4-BE49-F238E27FC236}">
                  <a16:creationId xmlns:a16="http://schemas.microsoft.com/office/drawing/2014/main" id="{03CEBB62-44A2-B14A-B988-9A4B4E71E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" y="2232"/>
              <a:ext cx="1427" cy="36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22" name="Line 32">
              <a:extLst>
                <a:ext uri="{FF2B5EF4-FFF2-40B4-BE49-F238E27FC236}">
                  <a16:creationId xmlns:a16="http://schemas.microsoft.com/office/drawing/2014/main" id="{2C1A53E2-9C5D-E841-8DB5-E0FA6266B0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5" y="2281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23" name="Line 34">
              <a:extLst>
                <a:ext uri="{FF2B5EF4-FFF2-40B4-BE49-F238E27FC236}">
                  <a16:creationId xmlns:a16="http://schemas.microsoft.com/office/drawing/2014/main" id="{4938EFBF-8067-7742-A21E-4BE7110065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4" y="2281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24" name="Line 35">
              <a:extLst>
                <a:ext uri="{FF2B5EF4-FFF2-40B4-BE49-F238E27FC236}">
                  <a16:creationId xmlns:a16="http://schemas.microsoft.com/office/drawing/2014/main" id="{2AA6A3FD-F3FB-2943-B7D3-5E2457CD22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3" y="2281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25" name="Line 39">
              <a:extLst>
                <a:ext uri="{FF2B5EF4-FFF2-40B4-BE49-F238E27FC236}">
                  <a16:creationId xmlns:a16="http://schemas.microsoft.com/office/drawing/2014/main" id="{83BC20FE-D2B4-9F42-8047-3A130F2FBB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0" y="2281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5" name="Group 97">
            <a:extLst>
              <a:ext uri="{FF2B5EF4-FFF2-40B4-BE49-F238E27FC236}">
                <a16:creationId xmlns:a16="http://schemas.microsoft.com/office/drawing/2014/main" id="{319CCFFE-A01E-004D-BC82-FA7883BA4BF8}"/>
              </a:ext>
            </a:extLst>
          </p:cNvPr>
          <p:cNvGrpSpPr>
            <a:grpSpLocks/>
          </p:cNvGrpSpPr>
          <p:nvPr/>
        </p:nvGrpSpPr>
        <p:grpSpPr bwMode="auto">
          <a:xfrm>
            <a:off x="6262688" y="3851275"/>
            <a:ext cx="2265362" cy="576263"/>
            <a:chOff x="3944" y="2668"/>
            <a:chExt cx="1427" cy="363"/>
          </a:xfrm>
        </p:grpSpPr>
        <p:sp>
          <p:nvSpPr>
            <p:cNvPr id="75816" name="Rectangle 40">
              <a:extLst>
                <a:ext uri="{FF2B5EF4-FFF2-40B4-BE49-F238E27FC236}">
                  <a16:creationId xmlns:a16="http://schemas.microsoft.com/office/drawing/2014/main" id="{D17AA01B-8D5B-154A-A347-EC775CEE2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" y="2668"/>
              <a:ext cx="1427" cy="36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17" name="Line 42">
              <a:extLst>
                <a:ext uri="{FF2B5EF4-FFF2-40B4-BE49-F238E27FC236}">
                  <a16:creationId xmlns:a16="http://schemas.microsoft.com/office/drawing/2014/main" id="{CB131EDA-2245-8749-8F34-B06DFC3A79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4" y="2717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18" name="Line 45">
              <a:extLst>
                <a:ext uri="{FF2B5EF4-FFF2-40B4-BE49-F238E27FC236}">
                  <a16:creationId xmlns:a16="http://schemas.microsoft.com/office/drawing/2014/main" id="{43F8A12E-6B02-014C-8793-226538DE18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2" y="2717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19" name="Line 46">
              <a:extLst>
                <a:ext uri="{FF2B5EF4-FFF2-40B4-BE49-F238E27FC236}">
                  <a16:creationId xmlns:a16="http://schemas.microsoft.com/office/drawing/2014/main" id="{6DBB3AE9-1E57-8946-813D-1C59019733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1" y="2717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20" name="Line 47">
              <a:extLst>
                <a:ext uri="{FF2B5EF4-FFF2-40B4-BE49-F238E27FC236}">
                  <a16:creationId xmlns:a16="http://schemas.microsoft.com/office/drawing/2014/main" id="{F1AF1A97-407E-644F-8E16-42483B064C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1" y="2717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6" name="Group 98">
            <a:extLst>
              <a:ext uri="{FF2B5EF4-FFF2-40B4-BE49-F238E27FC236}">
                <a16:creationId xmlns:a16="http://schemas.microsoft.com/office/drawing/2014/main" id="{89B2CA6B-2146-D444-97A8-41605B830701}"/>
              </a:ext>
            </a:extLst>
          </p:cNvPr>
          <p:cNvGrpSpPr>
            <a:grpSpLocks/>
          </p:cNvGrpSpPr>
          <p:nvPr/>
        </p:nvGrpSpPr>
        <p:grpSpPr bwMode="auto">
          <a:xfrm>
            <a:off x="6262688" y="4541838"/>
            <a:ext cx="2265362" cy="576262"/>
            <a:chOff x="3944" y="3103"/>
            <a:chExt cx="1427" cy="363"/>
          </a:xfrm>
        </p:grpSpPr>
        <p:sp>
          <p:nvSpPr>
            <p:cNvPr id="75807" name="Rectangle 49">
              <a:extLst>
                <a:ext uri="{FF2B5EF4-FFF2-40B4-BE49-F238E27FC236}">
                  <a16:creationId xmlns:a16="http://schemas.microsoft.com/office/drawing/2014/main" id="{74138048-66CB-FA4A-8D65-78AE9CF26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" y="3103"/>
              <a:ext cx="1427" cy="36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08" name="Line 50">
              <a:extLst>
                <a:ext uri="{FF2B5EF4-FFF2-40B4-BE49-F238E27FC236}">
                  <a16:creationId xmlns:a16="http://schemas.microsoft.com/office/drawing/2014/main" id="{7ECB4966-EB5D-5449-8C73-84823325CC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5" y="3152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09" name="Line 51">
              <a:extLst>
                <a:ext uri="{FF2B5EF4-FFF2-40B4-BE49-F238E27FC236}">
                  <a16:creationId xmlns:a16="http://schemas.microsoft.com/office/drawing/2014/main" id="{61E44F57-BFAA-3342-B1A8-D0F7AFA4C4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4" y="3152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10" name="Line 52">
              <a:extLst>
                <a:ext uri="{FF2B5EF4-FFF2-40B4-BE49-F238E27FC236}">
                  <a16:creationId xmlns:a16="http://schemas.microsoft.com/office/drawing/2014/main" id="{76ECD0EE-5B45-194A-981E-9662C3E439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4" y="3152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11" name="Line 53">
              <a:extLst>
                <a:ext uri="{FF2B5EF4-FFF2-40B4-BE49-F238E27FC236}">
                  <a16:creationId xmlns:a16="http://schemas.microsoft.com/office/drawing/2014/main" id="{6763B786-1F59-674C-92F8-784420AE54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73" y="3152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12" name="Line 54">
              <a:extLst>
                <a:ext uri="{FF2B5EF4-FFF2-40B4-BE49-F238E27FC236}">
                  <a16:creationId xmlns:a16="http://schemas.microsoft.com/office/drawing/2014/main" id="{205E1CAF-97EC-D849-80AF-174F56A3F4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2" y="3152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13" name="Line 55">
              <a:extLst>
                <a:ext uri="{FF2B5EF4-FFF2-40B4-BE49-F238E27FC236}">
                  <a16:creationId xmlns:a16="http://schemas.microsoft.com/office/drawing/2014/main" id="{F44657C9-2568-1A46-BED4-6AEFE9042E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1" y="3152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14" name="Line 56">
              <a:extLst>
                <a:ext uri="{FF2B5EF4-FFF2-40B4-BE49-F238E27FC236}">
                  <a16:creationId xmlns:a16="http://schemas.microsoft.com/office/drawing/2014/main" id="{9D390699-F1C9-8C4D-81A0-068BBBFBC9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1" y="3152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815" name="Line 57">
              <a:extLst>
                <a:ext uri="{FF2B5EF4-FFF2-40B4-BE49-F238E27FC236}">
                  <a16:creationId xmlns:a16="http://schemas.microsoft.com/office/drawing/2014/main" id="{7FE1A7F5-2E19-6049-AF09-DB11639577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0" y="3152"/>
              <a:ext cx="0" cy="266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8" name="Rectangle 58">
            <a:extLst>
              <a:ext uri="{FF2B5EF4-FFF2-40B4-BE49-F238E27FC236}">
                <a16:creationId xmlns:a16="http://schemas.microsoft.com/office/drawing/2014/main" id="{BE9991FD-0729-6147-8B06-B5A9AF1C5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6488" y="3121025"/>
            <a:ext cx="2419350" cy="13446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786" name="Group 79">
            <a:extLst>
              <a:ext uri="{FF2B5EF4-FFF2-40B4-BE49-F238E27FC236}">
                <a16:creationId xmlns:a16="http://schemas.microsoft.com/office/drawing/2014/main" id="{F3977809-8D08-704A-897C-1075D297729D}"/>
              </a:ext>
            </a:extLst>
          </p:cNvPr>
          <p:cNvGrpSpPr>
            <a:grpSpLocks/>
          </p:cNvGrpSpPr>
          <p:nvPr/>
        </p:nvGrpSpPr>
        <p:grpSpPr bwMode="auto">
          <a:xfrm>
            <a:off x="4765675" y="1892300"/>
            <a:ext cx="1343025" cy="3073400"/>
            <a:chOff x="3001" y="1193"/>
            <a:chExt cx="846" cy="1936"/>
          </a:xfrm>
        </p:grpSpPr>
        <p:sp>
          <p:nvSpPr>
            <p:cNvPr id="75797" name="Rectangle 59">
              <a:extLst>
                <a:ext uri="{FF2B5EF4-FFF2-40B4-BE49-F238E27FC236}">
                  <a16:creationId xmlns:a16="http://schemas.microsoft.com/office/drawing/2014/main" id="{4D466021-2760-A94F-90E9-FD9FF620F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0" y="1193"/>
              <a:ext cx="508" cy="194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798" name="Rectangle 64">
              <a:extLst>
                <a:ext uri="{FF2B5EF4-FFF2-40B4-BE49-F238E27FC236}">
                  <a16:creationId xmlns:a16="http://schemas.microsoft.com/office/drawing/2014/main" id="{4C22EFAF-BCEF-7A42-8FE0-02BAB7572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0" y="1629"/>
              <a:ext cx="508" cy="194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Branch</a:t>
              </a:r>
            </a:p>
          </p:txBody>
        </p:sp>
        <p:sp>
          <p:nvSpPr>
            <p:cNvPr id="75799" name="Rectangle 65">
              <a:extLst>
                <a:ext uri="{FF2B5EF4-FFF2-40B4-BE49-F238E27FC236}">
                  <a16:creationId xmlns:a16="http://schemas.microsoft.com/office/drawing/2014/main" id="{9356DE6F-480D-E84C-93FB-DF6089648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9" y="2064"/>
              <a:ext cx="508" cy="194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Path A</a:t>
              </a:r>
            </a:p>
          </p:txBody>
        </p:sp>
        <p:sp>
          <p:nvSpPr>
            <p:cNvPr id="75800" name="Rectangle 66">
              <a:extLst>
                <a:ext uri="{FF2B5EF4-FFF2-40B4-BE49-F238E27FC236}">
                  <a16:creationId xmlns:a16="http://schemas.microsoft.com/office/drawing/2014/main" id="{4E2AE25A-FD43-C04A-886F-37405A489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1" y="2499"/>
              <a:ext cx="508" cy="194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Path B</a:t>
              </a:r>
            </a:p>
          </p:txBody>
        </p:sp>
        <p:sp>
          <p:nvSpPr>
            <p:cNvPr id="75801" name="Rectangle 67">
              <a:extLst>
                <a:ext uri="{FF2B5EF4-FFF2-40B4-BE49-F238E27FC236}">
                  <a16:creationId xmlns:a16="http://schemas.microsoft.com/office/drawing/2014/main" id="{75977CCA-E430-8445-B61C-BD69BFEC9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0" y="2935"/>
              <a:ext cx="508" cy="194"/>
            </a:xfrm>
            <a:prstGeom prst="rect">
              <a:avLst/>
            </a:prstGeom>
            <a:solidFill>
              <a:srgbClr val="CC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5802" name="AutoShape 68">
              <a:extLst>
                <a:ext uri="{FF2B5EF4-FFF2-40B4-BE49-F238E27FC236}">
                  <a16:creationId xmlns:a16="http://schemas.microsoft.com/office/drawing/2014/main" id="{ED152167-E649-C64A-A2BD-55D276979FC5}"/>
                </a:ext>
              </a:extLst>
            </p:cNvPr>
            <p:cNvCxnSpPr>
              <a:cxnSpLocks noChangeShapeType="1"/>
              <a:stCxn id="75797" idx="2"/>
              <a:endCxn id="75798" idx="0"/>
            </p:cNvCxnSpPr>
            <p:nvPr/>
          </p:nvCxnSpPr>
          <p:spPr bwMode="auto">
            <a:xfrm rot="5400000">
              <a:off x="3312" y="1508"/>
              <a:ext cx="224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803" name="AutoShape 75">
              <a:extLst>
                <a:ext uri="{FF2B5EF4-FFF2-40B4-BE49-F238E27FC236}">
                  <a16:creationId xmlns:a16="http://schemas.microsoft.com/office/drawing/2014/main" id="{4AB98BB0-C799-F045-8673-62CA2064FA39}"/>
                </a:ext>
              </a:extLst>
            </p:cNvPr>
            <p:cNvCxnSpPr>
              <a:cxnSpLocks noChangeShapeType="1"/>
              <a:stCxn id="75798" idx="2"/>
              <a:endCxn id="75800" idx="0"/>
            </p:cNvCxnSpPr>
            <p:nvPr/>
          </p:nvCxnSpPr>
          <p:spPr bwMode="auto">
            <a:xfrm rot="5400000">
              <a:off x="3011" y="2076"/>
              <a:ext cx="658" cy="169"/>
            </a:xfrm>
            <a:prstGeom prst="curvedConnector3">
              <a:avLst>
                <a:gd name="adj1" fmla="val 2006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804" name="AutoShape 76">
              <a:extLst>
                <a:ext uri="{FF2B5EF4-FFF2-40B4-BE49-F238E27FC236}">
                  <a16:creationId xmlns:a16="http://schemas.microsoft.com/office/drawing/2014/main" id="{D29A596B-2627-5D44-884E-399E9EDFFD37}"/>
                </a:ext>
              </a:extLst>
            </p:cNvPr>
            <p:cNvCxnSpPr>
              <a:cxnSpLocks noChangeShapeType="1"/>
              <a:stCxn id="75798" idx="2"/>
              <a:endCxn id="75799" idx="0"/>
            </p:cNvCxnSpPr>
            <p:nvPr/>
          </p:nvCxnSpPr>
          <p:spPr bwMode="auto">
            <a:xfrm rot="16200000" flipH="1">
              <a:off x="3397" y="1859"/>
              <a:ext cx="223" cy="169"/>
            </a:xfrm>
            <a:prstGeom prst="curvedConnector3">
              <a:avLst>
                <a:gd name="adj1" fmla="val 49778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805" name="AutoShape 77">
              <a:extLst>
                <a:ext uri="{FF2B5EF4-FFF2-40B4-BE49-F238E27FC236}">
                  <a16:creationId xmlns:a16="http://schemas.microsoft.com/office/drawing/2014/main" id="{8E59BE40-7967-8947-9B1D-14E99CBD1E70}"/>
                </a:ext>
              </a:extLst>
            </p:cNvPr>
            <p:cNvCxnSpPr>
              <a:cxnSpLocks noChangeShapeType="1"/>
              <a:stCxn id="75799" idx="2"/>
              <a:endCxn id="75801" idx="0"/>
            </p:cNvCxnSpPr>
            <p:nvPr/>
          </p:nvCxnSpPr>
          <p:spPr bwMode="auto">
            <a:xfrm rot="5400000">
              <a:off x="3179" y="2512"/>
              <a:ext cx="659" cy="169"/>
            </a:xfrm>
            <a:prstGeom prst="curvedConnector3">
              <a:avLst>
                <a:gd name="adj1" fmla="val 82852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5806" name="AutoShape 78">
              <a:extLst>
                <a:ext uri="{FF2B5EF4-FFF2-40B4-BE49-F238E27FC236}">
                  <a16:creationId xmlns:a16="http://schemas.microsoft.com/office/drawing/2014/main" id="{F77C14F0-29B2-4F48-B6E4-40BD05069C0A}"/>
                </a:ext>
              </a:extLst>
            </p:cNvPr>
            <p:cNvCxnSpPr>
              <a:cxnSpLocks noChangeShapeType="1"/>
              <a:stCxn id="75800" idx="2"/>
              <a:endCxn id="75801" idx="0"/>
            </p:cNvCxnSpPr>
            <p:nvPr/>
          </p:nvCxnSpPr>
          <p:spPr bwMode="auto">
            <a:xfrm rot="16200000" flipH="1">
              <a:off x="3228" y="2729"/>
              <a:ext cx="224" cy="169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0" name="Rectangle 84">
            <a:extLst>
              <a:ext uri="{FF2B5EF4-FFF2-40B4-BE49-F238E27FC236}">
                <a16:creationId xmlns:a16="http://schemas.microsoft.com/office/drawing/2014/main" id="{4F3876E2-A276-BD40-930D-9F55D7D79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3963" y="1892300"/>
            <a:ext cx="806450" cy="307975"/>
          </a:xfrm>
          <a:prstGeom prst="rect">
            <a:avLst/>
          </a:prstGeom>
          <a:solidFill>
            <a:srgbClr val="FF66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1" name="Rectangle 85">
            <a:extLst>
              <a:ext uri="{FF2B5EF4-FFF2-40B4-BE49-F238E27FC236}">
                <a16:creationId xmlns:a16="http://schemas.microsoft.com/office/drawing/2014/main" id="{DD29741A-A73F-8F4E-89FA-5EDB8CDE2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3963" y="2584450"/>
            <a:ext cx="806450" cy="307975"/>
          </a:xfrm>
          <a:prstGeom prst="rect">
            <a:avLst/>
          </a:prstGeom>
          <a:solidFill>
            <a:srgbClr val="FF66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Branch</a:t>
            </a:r>
          </a:p>
        </p:txBody>
      </p:sp>
      <p:sp>
        <p:nvSpPr>
          <p:cNvPr id="62" name="Rectangle 86">
            <a:extLst>
              <a:ext uri="{FF2B5EF4-FFF2-40B4-BE49-F238E27FC236}">
                <a16:creationId xmlns:a16="http://schemas.microsoft.com/office/drawing/2014/main" id="{B22C2764-A06C-7D4A-97F6-EC22E0F31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275013"/>
            <a:ext cx="806450" cy="307975"/>
          </a:xfrm>
          <a:prstGeom prst="rect">
            <a:avLst/>
          </a:prstGeom>
          <a:solidFill>
            <a:srgbClr val="FF66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Path A</a:t>
            </a:r>
          </a:p>
        </p:txBody>
      </p:sp>
      <p:sp>
        <p:nvSpPr>
          <p:cNvPr id="63" name="Rectangle 87">
            <a:extLst>
              <a:ext uri="{FF2B5EF4-FFF2-40B4-BE49-F238E27FC236}">
                <a16:creationId xmlns:a16="http://schemas.microsoft.com/office/drawing/2014/main" id="{6D802625-32F3-F44B-B239-A28E6617E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675" y="3965575"/>
            <a:ext cx="806450" cy="307975"/>
          </a:xfrm>
          <a:prstGeom prst="rect">
            <a:avLst/>
          </a:prstGeom>
          <a:solidFill>
            <a:srgbClr val="FF66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Path B</a:t>
            </a:r>
          </a:p>
        </p:txBody>
      </p:sp>
      <p:sp>
        <p:nvSpPr>
          <p:cNvPr id="64" name="Rectangle 88">
            <a:extLst>
              <a:ext uri="{FF2B5EF4-FFF2-40B4-BE49-F238E27FC236}">
                <a16:creationId xmlns:a16="http://schemas.microsoft.com/office/drawing/2014/main" id="{06083A22-E492-2F49-A9CE-1229BDA5A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3963" y="4657725"/>
            <a:ext cx="806450" cy="307975"/>
          </a:xfrm>
          <a:prstGeom prst="rect">
            <a:avLst/>
          </a:prstGeom>
          <a:solidFill>
            <a:srgbClr val="FF66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8" name="Group 102">
            <a:extLst>
              <a:ext uri="{FF2B5EF4-FFF2-40B4-BE49-F238E27FC236}">
                <a16:creationId xmlns:a16="http://schemas.microsoft.com/office/drawing/2014/main" id="{C2A32945-80FD-2948-871E-AD6456DA41BD}"/>
              </a:ext>
            </a:extLst>
          </p:cNvPr>
          <p:cNvGrpSpPr>
            <a:grpSpLocks/>
          </p:cNvGrpSpPr>
          <p:nvPr/>
        </p:nvGrpSpPr>
        <p:grpSpPr bwMode="auto">
          <a:xfrm>
            <a:off x="5073650" y="2814638"/>
            <a:ext cx="690563" cy="384175"/>
            <a:chOff x="3195" y="2015"/>
            <a:chExt cx="435" cy="242"/>
          </a:xfrm>
        </p:grpSpPr>
        <p:sp>
          <p:nvSpPr>
            <p:cNvPr id="75795" name="AutoShape 100">
              <a:extLst>
                <a:ext uri="{FF2B5EF4-FFF2-40B4-BE49-F238E27FC236}">
                  <a16:creationId xmlns:a16="http://schemas.microsoft.com/office/drawing/2014/main" id="{32A9578C-9F3D-3544-80DB-47D538C40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5" y="2015"/>
              <a:ext cx="435" cy="242"/>
            </a:xfrm>
            <a:prstGeom prst="irregularSeal1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5796" name="AutoShape 101">
              <a:extLst>
                <a:ext uri="{FF2B5EF4-FFF2-40B4-BE49-F238E27FC236}">
                  <a16:creationId xmlns:a16="http://schemas.microsoft.com/office/drawing/2014/main" id="{49F23E53-3EBD-3D46-882B-978A7A87D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7" y="2087"/>
              <a:ext cx="290" cy="97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75793" name="TextBox 67">
            <a:extLst>
              <a:ext uri="{FF2B5EF4-FFF2-40B4-BE49-F238E27FC236}">
                <a16:creationId xmlns:a16="http://schemas.microsoft.com/office/drawing/2014/main" id="{F6F0FA66-FE52-004E-A70A-9AF597E8B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53200"/>
            <a:ext cx="154463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Tor Aamodt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31085C-C570-6C47-AA98-B7218AB1BD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1188" y="5678488"/>
            <a:ext cx="69580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This is the same as conditional/predicated/masked execution.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Vector Mask and Masked Vector Operations?</a:t>
            </a:r>
          </a:p>
        </p:txBody>
      </p:sp>
    </p:spTree>
    <p:extLst>
      <p:ext uri="{BB962C8B-B14F-4D97-AF65-F5344CB8AC3E}">
        <p14:creationId xmlns:p14="http://schemas.microsoft.com/office/powerpoint/2010/main" val="725122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SIMD Utilization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1" y="908720"/>
            <a:ext cx="8568952" cy="5472534"/>
          </a:xfrm>
        </p:spPr>
        <p:txBody>
          <a:bodyPr>
            <a:normAutofit/>
          </a:bodyPr>
          <a:lstStyle/>
          <a:p>
            <a:r>
              <a:rPr lang="en-US" dirty="0"/>
              <a:t>Intra-warp </a:t>
            </a:r>
            <a:r>
              <a:rPr lang="en-US" dirty="0">
                <a:solidFill>
                  <a:srgbClr val="FF0000"/>
                </a:solidFill>
              </a:rPr>
              <a:t>divergence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78104" y="1772816"/>
            <a:ext cx="4209920" cy="18158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"/>
                <a:cs typeface="Courier"/>
              </a:rPr>
              <a:t>Compute(</a:t>
            </a:r>
            <a:r>
              <a:rPr lang="en-US" sz="1600" dirty="0" err="1">
                <a:latin typeface="Courier"/>
                <a:cs typeface="Courier"/>
              </a:rPr>
              <a:t>threadIdx.x</a:t>
            </a:r>
            <a:r>
              <a:rPr lang="en-US" sz="1600" dirty="0">
                <a:latin typeface="Courier"/>
                <a:cs typeface="Courier"/>
              </a:rPr>
              <a:t>);</a:t>
            </a:r>
          </a:p>
          <a:p>
            <a:r>
              <a:rPr lang="en-US" sz="1600" dirty="0">
                <a:latin typeface="Courier"/>
                <a:cs typeface="Courier"/>
              </a:rPr>
              <a:t>if (</a:t>
            </a:r>
            <a:r>
              <a:rPr lang="en-US" sz="1600" dirty="0" err="1">
                <a:latin typeface="Courier"/>
                <a:cs typeface="Courier"/>
              </a:rPr>
              <a:t>threadIdx.x</a:t>
            </a:r>
            <a:r>
              <a:rPr lang="en-US" sz="1600" dirty="0">
                <a:latin typeface="Courier"/>
                <a:cs typeface="Courier"/>
              </a:rPr>
              <a:t> % 2 == 0){</a:t>
            </a:r>
          </a:p>
          <a:p>
            <a:r>
              <a:rPr lang="en-US" sz="1600" dirty="0">
                <a:latin typeface="Courier"/>
                <a:cs typeface="Courier"/>
              </a:rPr>
              <a:t>  </a:t>
            </a:r>
            <a:r>
              <a:rPr lang="en-US" sz="1600" dirty="0" err="1">
                <a:latin typeface="Courier"/>
                <a:cs typeface="Courier"/>
              </a:rPr>
              <a:t>Do_this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err="1">
                <a:latin typeface="Courier"/>
                <a:cs typeface="Courier"/>
              </a:rPr>
              <a:t>threadIdx.x</a:t>
            </a:r>
            <a:r>
              <a:rPr lang="en-US" sz="1600" dirty="0">
                <a:latin typeface="Courier"/>
                <a:cs typeface="Courier"/>
              </a:rPr>
              <a:t>);</a:t>
            </a:r>
          </a:p>
          <a:p>
            <a:r>
              <a:rPr lang="en-US" sz="1600" dirty="0">
                <a:latin typeface="Courier"/>
                <a:cs typeface="Courier"/>
              </a:rPr>
              <a:t>}</a:t>
            </a:r>
          </a:p>
          <a:p>
            <a:r>
              <a:rPr lang="en-US" sz="1600" dirty="0">
                <a:latin typeface="Courier"/>
                <a:cs typeface="Courier"/>
              </a:rPr>
              <a:t>else{</a:t>
            </a:r>
          </a:p>
          <a:p>
            <a:r>
              <a:rPr lang="en-US" sz="1600" dirty="0">
                <a:latin typeface="Courier"/>
                <a:cs typeface="Courier"/>
              </a:rPr>
              <a:t>  </a:t>
            </a:r>
            <a:r>
              <a:rPr lang="en-US" sz="1600" dirty="0" err="1">
                <a:latin typeface="Courier"/>
                <a:cs typeface="Courier"/>
              </a:rPr>
              <a:t>Do_that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err="1">
                <a:latin typeface="Courier"/>
                <a:cs typeface="Courier"/>
              </a:rPr>
              <a:t>threadIdx.x</a:t>
            </a:r>
            <a:r>
              <a:rPr lang="en-US" sz="1600" dirty="0">
                <a:latin typeface="Courier"/>
                <a:cs typeface="Courier"/>
              </a:rPr>
              <a:t>);</a:t>
            </a:r>
          </a:p>
          <a:p>
            <a:r>
              <a:rPr lang="en-US" sz="1600" dirty="0">
                <a:latin typeface="Courier"/>
                <a:cs typeface="Courier"/>
              </a:rPr>
              <a:t>}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976" y="1340768"/>
            <a:ext cx="2964460" cy="4680000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261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SIMD Utilization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1" y="908720"/>
            <a:ext cx="8568952" cy="547253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Divergence-free</a:t>
            </a:r>
            <a:r>
              <a:rPr lang="en-US" dirty="0"/>
              <a:t> execution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578104" y="1772816"/>
            <a:ext cx="4425944" cy="18158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urier"/>
                <a:cs typeface="Courier"/>
              </a:rPr>
              <a:t>Compute(</a:t>
            </a:r>
            <a:r>
              <a:rPr lang="en-US" sz="1600" dirty="0" err="1">
                <a:latin typeface="Courier"/>
                <a:cs typeface="Courier"/>
              </a:rPr>
              <a:t>threadIdx.x</a:t>
            </a:r>
            <a:r>
              <a:rPr lang="en-US" sz="1600" dirty="0">
                <a:latin typeface="Courier"/>
                <a:cs typeface="Courier"/>
              </a:rPr>
              <a:t>);</a:t>
            </a:r>
          </a:p>
          <a:p>
            <a:r>
              <a:rPr lang="en-US" sz="1600" dirty="0">
                <a:latin typeface="Courier"/>
                <a:cs typeface="Courier"/>
              </a:rPr>
              <a:t>if (</a:t>
            </a:r>
            <a:r>
              <a:rPr lang="en-US" sz="1600" dirty="0" err="1">
                <a:latin typeface="Courier"/>
                <a:cs typeface="Courier"/>
              </a:rPr>
              <a:t>threadIdx.x</a:t>
            </a:r>
            <a:r>
              <a:rPr lang="en-US" sz="1600" dirty="0">
                <a:latin typeface="Courier"/>
                <a:cs typeface="Courier"/>
              </a:rPr>
              <a:t> &lt; 32){</a:t>
            </a:r>
          </a:p>
          <a:p>
            <a:r>
              <a:rPr lang="en-US" sz="1600" dirty="0">
                <a:latin typeface="Courier"/>
                <a:cs typeface="Courier"/>
              </a:rPr>
              <a:t>  </a:t>
            </a:r>
            <a:r>
              <a:rPr lang="en-US" sz="1600" dirty="0" err="1">
                <a:latin typeface="Courier"/>
                <a:cs typeface="Courier"/>
              </a:rPr>
              <a:t>Do_this</a:t>
            </a:r>
            <a:r>
              <a:rPr lang="en-US" sz="1600" dirty="0">
                <a:latin typeface="Courier"/>
                <a:cs typeface="Courier"/>
              </a:rPr>
              <a:t>(</a:t>
            </a:r>
            <a:r>
              <a:rPr lang="en-US" sz="1600" dirty="0" err="1">
                <a:latin typeface="Courier"/>
                <a:cs typeface="Courier"/>
              </a:rPr>
              <a:t>threadIdx.x</a:t>
            </a:r>
            <a:r>
              <a:rPr lang="en-US" sz="1600" dirty="0">
                <a:latin typeface="Courier"/>
                <a:cs typeface="Courier"/>
              </a:rPr>
              <a:t> * 2);</a:t>
            </a:r>
          </a:p>
          <a:p>
            <a:r>
              <a:rPr lang="en-US" sz="1600" dirty="0">
                <a:latin typeface="Courier"/>
                <a:cs typeface="Courier"/>
              </a:rPr>
              <a:t>}</a:t>
            </a:r>
          </a:p>
          <a:p>
            <a:r>
              <a:rPr lang="en-US" sz="1600" dirty="0">
                <a:latin typeface="Courier"/>
                <a:cs typeface="Courier"/>
              </a:rPr>
              <a:t>else{</a:t>
            </a:r>
          </a:p>
          <a:p>
            <a:r>
              <a:rPr lang="en-US" sz="1600" dirty="0">
                <a:latin typeface="Courier"/>
                <a:cs typeface="Courier"/>
              </a:rPr>
              <a:t>  </a:t>
            </a:r>
            <a:r>
              <a:rPr lang="en-US" sz="1600" dirty="0" err="1">
                <a:latin typeface="Courier"/>
                <a:cs typeface="Courier"/>
              </a:rPr>
              <a:t>Do_that</a:t>
            </a:r>
            <a:r>
              <a:rPr lang="en-US" sz="1600" dirty="0">
                <a:latin typeface="Courier"/>
                <a:cs typeface="Courier"/>
              </a:rPr>
              <a:t>((threadIdx.x%32)*2+1);</a:t>
            </a:r>
          </a:p>
          <a:p>
            <a:r>
              <a:rPr lang="en-US" sz="1600" dirty="0">
                <a:latin typeface="Courier"/>
                <a:cs typeface="Courier"/>
              </a:rPr>
              <a:t>}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641" y="1340768"/>
            <a:ext cx="2970783" cy="4680000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123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4">
            <a:extLst>
              <a:ext uri="{FF2B5EF4-FFF2-40B4-BE49-F238E27FC236}">
                <a16:creationId xmlns:a16="http://schemas.microsoft.com/office/drawing/2014/main" id="{6C599EA8-303B-8F44-B67E-1E9A7D6B836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47838"/>
            <a:ext cx="8428037" cy="995362"/>
          </a:xfrm>
        </p:spPr>
        <p:txBody>
          <a:bodyPr/>
          <a:lstStyle/>
          <a:p>
            <a:pPr algn="ctr" eaLnBrk="1" hangingPunct="1"/>
            <a:r>
              <a:rPr lang="en-US" altLang="en-US" dirty="0">
                <a:ea typeface="ＭＳ Ｐゴシック" panose="020B0600070205080204" pitchFamily="34" charset="-128"/>
              </a:rPr>
              <a:t>Reduction Operation</a:t>
            </a:r>
          </a:p>
        </p:txBody>
      </p:sp>
      <p:sp>
        <p:nvSpPr>
          <p:cNvPr id="81922" name="Rectangle 5">
            <a:extLst>
              <a:ext uri="{FF2B5EF4-FFF2-40B4-BE49-F238E27FC236}">
                <a16:creationId xmlns:a16="http://schemas.microsoft.com/office/drawing/2014/main" id="{EB66DB82-34C1-994A-A27C-C184C7C5BDD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3581400"/>
            <a:ext cx="84582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851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472608"/>
          </a:xfrm>
        </p:spPr>
        <p:txBody>
          <a:bodyPr>
            <a:noAutofit/>
          </a:bodyPr>
          <a:lstStyle/>
          <a:p>
            <a:r>
              <a:rPr lang="en-US" dirty="0"/>
              <a:t>A </a:t>
            </a:r>
            <a:r>
              <a:rPr lang="en-US" dirty="0">
                <a:solidFill>
                  <a:srgbClr val="0000FF"/>
                </a:solidFill>
              </a:rPr>
              <a:t>reduction</a:t>
            </a:r>
            <a:r>
              <a:rPr lang="en-US" dirty="0"/>
              <a:t> operation reduces a set of values to a single value</a:t>
            </a:r>
          </a:p>
          <a:p>
            <a:pPr lvl="1"/>
            <a:r>
              <a:rPr lang="en-US" dirty="0"/>
              <a:t>Sum, Product, Minimum, Maximum are examples</a:t>
            </a:r>
          </a:p>
          <a:p>
            <a:endParaRPr lang="en-US" dirty="0"/>
          </a:p>
          <a:p>
            <a:r>
              <a:rPr lang="en-US" dirty="0">
                <a:solidFill>
                  <a:srgbClr val="7030A0"/>
                </a:solidFill>
              </a:rPr>
              <a:t>Properties of reduction</a:t>
            </a:r>
          </a:p>
          <a:p>
            <a:pPr lvl="1"/>
            <a:r>
              <a:rPr lang="en-US" dirty="0"/>
              <a:t>Associativity</a:t>
            </a:r>
          </a:p>
          <a:p>
            <a:pPr lvl="1"/>
            <a:r>
              <a:rPr lang="en-US" dirty="0"/>
              <a:t>Commutativity</a:t>
            </a:r>
          </a:p>
          <a:p>
            <a:pPr lvl="1"/>
            <a:r>
              <a:rPr lang="en-US" dirty="0"/>
              <a:t>Identity value</a:t>
            </a:r>
          </a:p>
          <a:p>
            <a:endParaRPr lang="en-US" dirty="0"/>
          </a:p>
          <a:p>
            <a:r>
              <a:rPr lang="en-US" dirty="0"/>
              <a:t>Reduction is a key primitive for parallel computing</a:t>
            </a:r>
          </a:p>
          <a:p>
            <a:pPr lvl="1"/>
            <a:r>
              <a:rPr lang="en-US" dirty="0"/>
              <a:t>E.g., MapReduce programming model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096C64-3A8F-DE4C-B759-5AE7918E3328}"/>
              </a:ext>
            </a:extLst>
          </p:cNvPr>
          <p:cNvSpPr txBox="1"/>
          <p:nvPr/>
        </p:nvSpPr>
        <p:spPr>
          <a:xfrm>
            <a:off x="192954" y="6453336"/>
            <a:ext cx="6011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Dean and Ghemawat, “MapReduce: Simplified Data Processing of Large Clusters,” OSDI 2004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D30EF84-97C2-1D4E-A8E9-C0C50E78BA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14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Reduction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472608"/>
          </a:xfrm>
        </p:spPr>
        <p:txBody>
          <a:bodyPr>
            <a:noAutofit/>
          </a:bodyPr>
          <a:lstStyle/>
          <a:p>
            <a:r>
              <a:rPr lang="en-US" dirty="0"/>
              <a:t>A sequential implementation of reduction only needs a </a:t>
            </a:r>
            <a:r>
              <a:rPr lang="en-US" dirty="0">
                <a:latin typeface="Courier" pitchFamily="2" charset="0"/>
              </a:rPr>
              <a:t>for</a:t>
            </a:r>
            <a:r>
              <a:rPr lang="en-US" dirty="0"/>
              <a:t> loop to go through the whole input array</a:t>
            </a:r>
          </a:p>
          <a:p>
            <a:pPr lvl="1"/>
            <a:r>
              <a:rPr lang="en-US" dirty="0"/>
              <a:t>N elements → N iterations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Many independent operations</a:t>
            </a:r>
          </a:p>
          <a:p>
            <a:pPr lvl="1"/>
            <a:r>
              <a:rPr lang="en-US" dirty="0"/>
              <a:t>A parallel implementation can calculate multiple partial sums, and then reduce them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9B7271-C1D8-1844-84C5-9A98B03F9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764" y="2348880"/>
            <a:ext cx="7020272" cy="43787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32310EB-2227-C24A-AA6E-CC7DC4FE8023}"/>
              </a:ext>
            </a:extLst>
          </p:cNvPr>
          <p:cNvSpPr/>
          <p:nvPr/>
        </p:nvSpPr>
        <p:spPr>
          <a:xfrm>
            <a:off x="747750" y="3068960"/>
            <a:ext cx="76485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sum = </a:t>
            </a:r>
            <a:r>
              <a:rPr lang="en-US" sz="1600" dirty="0">
                <a:solidFill>
                  <a:srgbClr val="BFBF00"/>
                </a:solidFill>
                <a:latin typeface="Lucida Console" panose="020B0609040504020204" pitchFamily="49" charset="0"/>
              </a:rPr>
              <a:t>0</a:t>
            </a:r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;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Lucida Console" panose="020B0609040504020204" pitchFamily="49" charset="0"/>
              </a:rPr>
              <a:t>// Initialize with identity value</a:t>
            </a:r>
          </a:p>
          <a:p>
            <a:endParaRPr lang="en-US" sz="1600" dirty="0">
              <a:solidFill>
                <a:srgbClr val="BFBF00"/>
              </a:solidFill>
              <a:latin typeface="Lucida Console" panose="020B0609040504020204" pitchFamily="49" charset="0"/>
            </a:endParaRPr>
          </a:p>
          <a:p>
            <a:r>
              <a:rPr lang="en-US" sz="1600" dirty="0">
                <a:solidFill>
                  <a:srgbClr val="BFBF00"/>
                </a:solidFill>
                <a:latin typeface="Lucida Console" panose="020B0609040504020204" pitchFamily="49" charset="0"/>
              </a:rPr>
              <a:t>for</a:t>
            </a:r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6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 = </a:t>
            </a:r>
            <a:r>
              <a:rPr lang="en-US" sz="1600" dirty="0">
                <a:solidFill>
                  <a:srgbClr val="BFBF00"/>
                </a:solidFill>
                <a:latin typeface="Lucida Console" panose="020B0609040504020204" pitchFamily="49" charset="0"/>
              </a:rPr>
              <a:t>0</a:t>
            </a:r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; </a:t>
            </a:r>
            <a:r>
              <a:rPr lang="en-US" sz="16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 &lt; N; ++</a:t>
            </a:r>
            <a:r>
              <a:rPr lang="en-US" sz="16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) {</a:t>
            </a:r>
          </a:p>
          <a:p>
            <a:endParaRPr lang="en-US" sz="16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    sum += A[</a:t>
            </a:r>
            <a:r>
              <a:rPr lang="en-US" sz="16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]; 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Lucida Console" panose="020B0609040504020204" pitchFamily="49" charset="0"/>
              </a:rPr>
              <a:t>// Accumulate elements of input array A[]</a:t>
            </a:r>
          </a:p>
          <a:p>
            <a:endParaRPr lang="en-US" sz="16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}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7C31633-C7CC-3B4F-9985-1EC51080AE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80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Tree-Based Reduction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BB4604-CAAD-BB4A-BB96-5129AC7B7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764" y="954909"/>
            <a:ext cx="7020272" cy="4378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8DD170-3D56-6D4A-81C6-7C7181388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617" y="1387874"/>
            <a:ext cx="6632043" cy="129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E247FB-897F-0442-B2D1-4B1F2D0F9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4309" y="2683874"/>
            <a:ext cx="6132658" cy="13008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FF25A0-FE23-E54C-971A-EAAB1B22AB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6850" y="3974969"/>
            <a:ext cx="5327576" cy="13156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81E509-EA2A-4F4A-A192-6F370B12D7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7594" y="5275836"/>
            <a:ext cx="3490590" cy="129569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60515EE-C6CC-1440-BA17-39BD906AA962}"/>
              </a:ext>
            </a:extLst>
          </p:cNvPr>
          <p:cNvSpPr txBox="1"/>
          <p:nvPr/>
        </p:nvSpPr>
        <p:spPr>
          <a:xfrm>
            <a:off x="126787" y="1742525"/>
            <a:ext cx="896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Iteration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3267E4-FBC4-4B40-BCCD-A6584879902A}"/>
              </a:ext>
            </a:extLst>
          </p:cNvPr>
          <p:cNvSpPr txBox="1"/>
          <p:nvPr/>
        </p:nvSpPr>
        <p:spPr>
          <a:xfrm>
            <a:off x="126786" y="3049680"/>
            <a:ext cx="896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Iteration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A59FC8-1C04-F44B-B359-E3E86B0347AD}"/>
              </a:ext>
            </a:extLst>
          </p:cNvPr>
          <p:cNvSpPr txBox="1"/>
          <p:nvPr/>
        </p:nvSpPr>
        <p:spPr>
          <a:xfrm>
            <a:off x="127507" y="4356835"/>
            <a:ext cx="896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Iteration 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945AC2-098B-5E4E-BD25-67B77ADFB0EB}"/>
              </a:ext>
            </a:extLst>
          </p:cNvPr>
          <p:cNvSpPr txBox="1"/>
          <p:nvPr/>
        </p:nvSpPr>
        <p:spPr>
          <a:xfrm>
            <a:off x="126786" y="5646685"/>
            <a:ext cx="896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Iteration 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B03780-0A20-C84E-86FE-A78ED585D887}"/>
              </a:ext>
            </a:extLst>
          </p:cNvPr>
          <p:cNvSpPr txBox="1"/>
          <p:nvPr/>
        </p:nvSpPr>
        <p:spPr>
          <a:xfrm>
            <a:off x="6444208" y="5792565"/>
            <a:ext cx="2017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log(N) iterations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566AEC-3625-714B-90B9-DF083C110D8C}"/>
              </a:ext>
            </a:extLst>
          </p:cNvPr>
          <p:cNvSpPr txBox="1"/>
          <p:nvPr/>
        </p:nvSpPr>
        <p:spPr>
          <a:xfrm>
            <a:off x="7884368" y="1988840"/>
            <a:ext cx="104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Partial results in temporary storage</a:t>
            </a:r>
          </a:p>
        </p:txBody>
      </p: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E0E0A182-D6BF-2848-B297-8D18556923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00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Tree-Based Reduction on GPU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BB4604-CAAD-BB4A-BB96-5129AC7B7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764" y="954187"/>
            <a:ext cx="7020272" cy="4378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8DD170-3D56-6D4A-81C6-7C7181388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617" y="1387874"/>
            <a:ext cx="6632043" cy="129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E247FB-897F-0442-B2D1-4B1F2D0F9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4309" y="2683874"/>
            <a:ext cx="6132658" cy="13008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FF25A0-FE23-E54C-971A-EAAB1B22AB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6850" y="3974969"/>
            <a:ext cx="5327576" cy="13156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81E509-EA2A-4F4A-A192-6F370B12D7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7594" y="5275836"/>
            <a:ext cx="3490590" cy="129569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4EF4A7F-7152-1340-B1BF-1894CA1008F9}"/>
              </a:ext>
            </a:extLst>
          </p:cNvPr>
          <p:cNvSpPr/>
          <p:nvPr/>
        </p:nvSpPr>
        <p:spPr>
          <a:xfrm>
            <a:off x="1042711" y="954187"/>
            <a:ext cx="3492000" cy="44875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9E184E-9464-F445-93F7-F69275EFD27E}"/>
              </a:ext>
            </a:extLst>
          </p:cNvPr>
          <p:cNvSpPr/>
          <p:nvPr/>
        </p:nvSpPr>
        <p:spPr>
          <a:xfrm>
            <a:off x="1041089" y="1000794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1"/>
                </a:solidFill>
              </a:rPr>
              <a:t>Warp 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D5BB87-2CCE-3E4C-A216-BF1A721A5CCC}"/>
              </a:ext>
            </a:extLst>
          </p:cNvPr>
          <p:cNvSpPr/>
          <p:nvPr/>
        </p:nvSpPr>
        <p:spPr>
          <a:xfrm>
            <a:off x="4553658" y="954187"/>
            <a:ext cx="3492000" cy="44875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BAC723-E3A0-084B-BA98-86028E9CA4DE}"/>
              </a:ext>
            </a:extLst>
          </p:cNvPr>
          <p:cNvSpPr/>
          <p:nvPr/>
        </p:nvSpPr>
        <p:spPr>
          <a:xfrm>
            <a:off x="2215642" y="663580"/>
            <a:ext cx="1135345" cy="288705"/>
          </a:xfrm>
          <a:prstGeom prst="rect">
            <a:avLst/>
          </a:prstGeom>
          <a:noFill/>
          <a:ln w="571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1"/>
                </a:solidFill>
              </a:rPr>
              <a:t>Block 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FEDB04-FAE7-9747-B678-F167D7A1316F}"/>
              </a:ext>
            </a:extLst>
          </p:cNvPr>
          <p:cNvSpPr/>
          <p:nvPr/>
        </p:nvSpPr>
        <p:spPr>
          <a:xfrm>
            <a:off x="5740911" y="663580"/>
            <a:ext cx="1135345" cy="288705"/>
          </a:xfrm>
          <a:prstGeom prst="rect">
            <a:avLst/>
          </a:prstGeom>
          <a:noFill/>
          <a:ln w="571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1"/>
                </a:solidFill>
              </a:rPr>
              <a:t>Block 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9EFDCC-F4EE-3D45-A1C5-96C8C996BB9E}"/>
              </a:ext>
            </a:extLst>
          </p:cNvPr>
          <p:cNvSpPr/>
          <p:nvPr/>
        </p:nvSpPr>
        <p:spPr>
          <a:xfrm>
            <a:off x="2771800" y="1000793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1"/>
                </a:solidFill>
              </a:rPr>
              <a:t>Warp 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2E4C86-4D89-214C-A69D-BBDC97D77EB4}"/>
              </a:ext>
            </a:extLst>
          </p:cNvPr>
          <p:cNvSpPr/>
          <p:nvPr/>
        </p:nvSpPr>
        <p:spPr>
          <a:xfrm>
            <a:off x="4566213" y="1000793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1"/>
                </a:solidFill>
              </a:rPr>
              <a:t>Warp 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AF3672-0BEF-E04C-80BC-FB212F2A7BE0}"/>
              </a:ext>
            </a:extLst>
          </p:cNvPr>
          <p:cNvSpPr/>
          <p:nvPr/>
        </p:nvSpPr>
        <p:spPr>
          <a:xfrm>
            <a:off x="6296924" y="1000793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1"/>
                </a:solidFill>
              </a:rPr>
              <a:t>Warp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8BF314-1429-6846-9071-219DC0952419}"/>
              </a:ext>
            </a:extLst>
          </p:cNvPr>
          <p:cNvSpPr txBox="1"/>
          <p:nvPr/>
        </p:nvSpPr>
        <p:spPr>
          <a:xfrm>
            <a:off x="7812360" y="1772816"/>
            <a:ext cx="1259632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Partial results in </a:t>
            </a:r>
            <a:r>
              <a:rPr lang="en-US" sz="1400" dirty="0">
                <a:solidFill>
                  <a:srgbClr val="0070C0"/>
                </a:solidFill>
              </a:rPr>
              <a:t>shared memory</a:t>
            </a:r>
            <a:r>
              <a:rPr lang="en-US" sz="1400" dirty="0">
                <a:solidFill>
                  <a:srgbClr val="00B050"/>
                </a:solidFill>
              </a:rPr>
              <a:t> </a:t>
            </a:r>
          </a:p>
          <a:p>
            <a:r>
              <a:rPr lang="en-US" sz="1400" dirty="0"/>
              <a:t>(or </a:t>
            </a:r>
            <a:r>
              <a:rPr lang="en-US" sz="1400" dirty="0">
                <a:solidFill>
                  <a:srgbClr val="00B0F0"/>
                </a:solidFill>
              </a:rPr>
              <a:t>registers</a:t>
            </a:r>
            <a:r>
              <a:rPr lang="en-US" sz="1400" dirty="0"/>
              <a:t>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9B292D-789B-4144-A644-F618B48D1628}"/>
              </a:ext>
            </a:extLst>
          </p:cNvPr>
          <p:cNvCxnSpPr/>
          <p:nvPr/>
        </p:nvCxnSpPr>
        <p:spPr>
          <a:xfrm>
            <a:off x="2771800" y="1556792"/>
            <a:ext cx="0" cy="2592288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B2B0300-3DCD-8B41-B046-B03FA1FBA6DF}"/>
              </a:ext>
            </a:extLst>
          </p:cNvPr>
          <p:cNvCxnSpPr/>
          <p:nvPr/>
        </p:nvCxnSpPr>
        <p:spPr>
          <a:xfrm>
            <a:off x="6291657" y="1556792"/>
            <a:ext cx="0" cy="2592288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F1D469B-2723-1645-B131-6D9A6AD61763}"/>
              </a:ext>
            </a:extLst>
          </p:cNvPr>
          <p:cNvCxnSpPr>
            <a:cxnSpLocks/>
          </p:cNvCxnSpPr>
          <p:nvPr/>
        </p:nvCxnSpPr>
        <p:spPr>
          <a:xfrm>
            <a:off x="4534711" y="1556792"/>
            <a:ext cx="0" cy="3780000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1540A74-91CE-2549-9B5C-52F944CA7F26}"/>
              </a:ext>
            </a:extLst>
          </p:cNvPr>
          <p:cNvCxnSpPr>
            <a:cxnSpLocks/>
          </p:cNvCxnSpPr>
          <p:nvPr/>
        </p:nvCxnSpPr>
        <p:spPr>
          <a:xfrm>
            <a:off x="1148688" y="4149080"/>
            <a:ext cx="3207288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B8E3745-A8BF-A943-992D-15D98A71CD42}"/>
              </a:ext>
            </a:extLst>
          </p:cNvPr>
          <p:cNvSpPr txBox="1"/>
          <p:nvPr/>
        </p:nvSpPr>
        <p:spPr>
          <a:xfrm>
            <a:off x="35496" y="4006805"/>
            <a:ext cx="1799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Intra-block synchronization</a:t>
            </a:r>
          </a:p>
          <a:p>
            <a:r>
              <a:rPr lang="en-US" sz="1200" dirty="0">
                <a:solidFill>
                  <a:srgbClr val="C00000"/>
                </a:solidFill>
                <a:latin typeface="Courier" pitchFamily="2" charset="0"/>
              </a:rPr>
              <a:t>__</a:t>
            </a:r>
            <a:r>
              <a:rPr lang="en-US" sz="1200" dirty="0" err="1">
                <a:solidFill>
                  <a:srgbClr val="C00000"/>
                </a:solidFill>
                <a:latin typeface="Courier" pitchFamily="2" charset="0"/>
              </a:rPr>
              <a:t>syncthreads</a:t>
            </a:r>
            <a:r>
              <a:rPr lang="en-US" sz="1200" dirty="0">
                <a:solidFill>
                  <a:srgbClr val="C00000"/>
                </a:solidFill>
                <a:latin typeface="Courier" pitchFamily="2" charset="0"/>
              </a:rPr>
              <a:t>();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4BFA13E-2852-CD4D-95E9-9DC5228373FF}"/>
              </a:ext>
            </a:extLst>
          </p:cNvPr>
          <p:cNvCxnSpPr>
            <a:cxnSpLocks/>
          </p:cNvCxnSpPr>
          <p:nvPr/>
        </p:nvCxnSpPr>
        <p:spPr>
          <a:xfrm>
            <a:off x="1148688" y="2855883"/>
            <a:ext cx="3207288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C5866C9-3ECF-7046-931F-9828E7EB6F85}"/>
              </a:ext>
            </a:extLst>
          </p:cNvPr>
          <p:cNvSpPr txBox="1"/>
          <p:nvPr/>
        </p:nvSpPr>
        <p:spPr>
          <a:xfrm>
            <a:off x="35496" y="2708920"/>
            <a:ext cx="1841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Intra-block synchronization</a:t>
            </a:r>
          </a:p>
          <a:p>
            <a:r>
              <a:rPr lang="en-US" sz="1200" dirty="0">
                <a:solidFill>
                  <a:srgbClr val="C00000"/>
                </a:solidFill>
                <a:latin typeface="Courier" pitchFamily="2" charset="0"/>
              </a:rPr>
              <a:t>__</a:t>
            </a:r>
            <a:r>
              <a:rPr lang="en-US" sz="1200" dirty="0" err="1">
                <a:solidFill>
                  <a:srgbClr val="C00000"/>
                </a:solidFill>
                <a:latin typeface="Courier" pitchFamily="2" charset="0"/>
              </a:rPr>
              <a:t>syncthreads</a:t>
            </a:r>
            <a:r>
              <a:rPr lang="en-US" sz="1200" dirty="0">
                <a:solidFill>
                  <a:srgbClr val="C00000"/>
                </a:solidFill>
                <a:latin typeface="Courier" pitchFamily="2" charset="0"/>
              </a:rPr>
              <a:t>();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4B406BF-97DA-DF4A-ADF0-91E4438A60D4}"/>
              </a:ext>
            </a:extLst>
          </p:cNvPr>
          <p:cNvCxnSpPr>
            <a:cxnSpLocks/>
          </p:cNvCxnSpPr>
          <p:nvPr/>
        </p:nvCxnSpPr>
        <p:spPr>
          <a:xfrm>
            <a:off x="4713467" y="4149080"/>
            <a:ext cx="3207288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08A1D70-25F8-A045-827A-EE752F37226C}"/>
              </a:ext>
            </a:extLst>
          </p:cNvPr>
          <p:cNvCxnSpPr>
            <a:cxnSpLocks/>
          </p:cNvCxnSpPr>
          <p:nvPr/>
        </p:nvCxnSpPr>
        <p:spPr>
          <a:xfrm>
            <a:off x="4713467" y="2855883"/>
            <a:ext cx="3207288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AA7505E-4E32-A848-99FD-5AD7D7AB42FB}"/>
              </a:ext>
            </a:extLst>
          </p:cNvPr>
          <p:cNvCxnSpPr>
            <a:cxnSpLocks/>
          </p:cNvCxnSpPr>
          <p:nvPr/>
        </p:nvCxnSpPr>
        <p:spPr>
          <a:xfrm>
            <a:off x="2295995" y="5410139"/>
            <a:ext cx="4364237" cy="0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2F77053-627B-EA47-8EE4-984BE3C5CA25}"/>
              </a:ext>
            </a:extLst>
          </p:cNvPr>
          <p:cNvSpPr txBox="1"/>
          <p:nvPr/>
        </p:nvSpPr>
        <p:spPr>
          <a:xfrm>
            <a:off x="256969" y="5267864"/>
            <a:ext cx="35949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Inter-block synchronization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Kernel termination and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Final reduction on CPU, or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Launch new reduction kernel on GPU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Atomic operations in global memory</a:t>
            </a:r>
          </a:p>
        </p:txBody>
      </p:sp>
      <p:sp>
        <p:nvSpPr>
          <p:cNvPr id="38" name="Slide Number Placeholder 3">
            <a:extLst>
              <a:ext uri="{FF2B5EF4-FFF2-40B4-BE49-F238E27FC236}">
                <a16:creationId xmlns:a16="http://schemas.microsoft.com/office/drawing/2014/main" id="{1D466BC2-71C9-D54A-A1A4-A599AA2AC0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4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/>
      <p:bldP spid="26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Reduction: Naïve Mapping (I)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380000" y="1605705"/>
            <a:ext cx="648000" cy="4320000"/>
          </a:xfrm>
          <a:prstGeom prst="rect">
            <a:avLst/>
          </a:prstGeom>
          <a:solidFill>
            <a:srgbClr val="7AC96C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788000" y="1605705"/>
            <a:ext cx="648000" cy="4320000"/>
          </a:xfrm>
          <a:prstGeom prst="rect">
            <a:avLst/>
          </a:prstGeom>
          <a:solidFill>
            <a:srgbClr val="7AC96C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196000" y="1605705"/>
            <a:ext cx="648000" cy="4320000"/>
          </a:xfrm>
          <a:prstGeom prst="rect">
            <a:avLst/>
          </a:prstGeom>
          <a:solidFill>
            <a:srgbClr val="7AC96C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492000" y="1605705"/>
            <a:ext cx="648000" cy="4320000"/>
          </a:xfrm>
          <a:prstGeom prst="rect">
            <a:avLst/>
          </a:prstGeom>
          <a:solidFill>
            <a:srgbClr val="FFD147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084000" y="1605705"/>
            <a:ext cx="648000" cy="4320000"/>
          </a:xfrm>
          <a:prstGeom prst="rect">
            <a:avLst/>
          </a:prstGeom>
          <a:solidFill>
            <a:srgbClr val="FF660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 sz="160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900000" y="1605705"/>
            <a:ext cx="648000" cy="4320000"/>
          </a:xfrm>
          <a:prstGeom prst="rect">
            <a:avLst/>
          </a:prstGeom>
          <a:solidFill>
            <a:srgbClr val="FF660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 sz="1600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900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1548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2196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844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492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4140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5436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4788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7380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6732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6084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8028000" y="2037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900000" y="304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0+1</a:t>
            </a:r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1548000" y="304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2196000" y="304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2+3</a:t>
            </a: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2844000" y="304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3492000" y="304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4+5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140000" y="304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5436000" y="304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4788000" y="304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6+7</a:t>
            </a: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7380000" y="304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10+11</a:t>
            </a: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6732000" y="304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6084000" y="304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8+9</a:t>
            </a:r>
          </a:p>
        </p:txBody>
      </p:sp>
      <p:sp>
        <p:nvSpPr>
          <p:cNvPr id="34" name="Rectangle 32"/>
          <p:cNvSpPr>
            <a:spLocks noChangeArrowheads="1"/>
          </p:cNvSpPr>
          <p:nvPr/>
        </p:nvSpPr>
        <p:spPr bwMode="auto">
          <a:xfrm>
            <a:off x="8028000" y="304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900000" y="412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0...3</a:t>
            </a: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1548000" y="412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2196000" y="412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8" name="Rectangle 36"/>
          <p:cNvSpPr>
            <a:spLocks noChangeArrowheads="1"/>
          </p:cNvSpPr>
          <p:nvPr/>
        </p:nvSpPr>
        <p:spPr bwMode="auto">
          <a:xfrm>
            <a:off x="2844000" y="412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9" name="Rectangle 37"/>
          <p:cNvSpPr>
            <a:spLocks noChangeArrowheads="1"/>
          </p:cNvSpPr>
          <p:nvPr/>
        </p:nvSpPr>
        <p:spPr bwMode="auto">
          <a:xfrm>
            <a:off x="3492000" y="412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4..7</a:t>
            </a:r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4140000" y="412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5436000" y="412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2" name="Rectangle 40"/>
          <p:cNvSpPr>
            <a:spLocks noChangeArrowheads="1"/>
          </p:cNvSpPr>
          <p:nvPr/>
        </p:nvSpPr>
        <p:spPr bwMode="auto">
          <a:xfrm>
            <a:off x="4788000" y="412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3" name="Rectangle 41"/>
          <p:cNvSpPr>
            <a:spLocks noChangeArrowheads="1"/>
          </p:cNvSpPr>
          <p:nvPr/>
        </p:nvSpPr>
        <p:spPr bwMode="auto">
          <a:xfrm>
            <a:off x="7380000" y="412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4" name="Rectangle 42"/>
          <p:cNvSpPr>
            <a:spLocks noChangeArrowheads="1"/>
          </p:cNvSpPr>
          <p:nvPr/>
        </p:nvSpPr>
        <p:spPr bwMode="auto">
          <a:xfrm>
            <a:off x="6732000" y="412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6084000" y="412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8..11</a:t>
            </a:r>
          </a:p>
        </p:txBody>
      </p:sp>
      <p:sp>
        <p:nvSpPr>
          <p:cNvPr id="46" name="Rectangle 44"/>
          <p:cNvSpPr>
            <a:spLocks noChangeArrowheads="1"/>
          </p:cNvSpPr>
          <p:nvPr/>
        </p:nvSpPr>
        <p:spPr bwMode="auto">
          <a:xfrm>
            <a:off x="8028000" y="412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7" name="Rectangle 45"/>
          <p:cNvSpPr>
            <a:spLocks noChangeArrowheads="1"/>
          </p:cNvSpPr>
          <p:nvPr/>
        </p:nvSpPr>
        <p:spPr bwMode="auto">
          <a:xfrm>
            <a:off x="900000" y="520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0..7</a:t>
            </a:r>
          </a:p>
        </p:txBody>
      </p:sp>
      <p:sp>
        <p:nvSpPr>
          <p:cNvPr id="48" name="Rectangle 46"/>
          <p:cNvSpPr>
            <a:spLocks noChangeArrowheads="1"/>
          </p:cNvSpPr>
          <p:nvPr/>
        </p:nvSpPr>
        <p:spPr bwMode="auto">
          <a:xfrm>
            <a:off x="1548000" y="520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9" name="Rectangle 47"/>
          <p:cNvSpPr>
            <a:spLocks noChangeArrowheads="1"/>
          </p:cNvSpPr>
          <p:nvPr/>
        </p:nvSpPr>
        <p:spPr bwMode="auto">
          <a:xfrm>
            <a:off x="2196000" y="520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0" name="Rectangle 48"/>
          <p:cNvSpPr>
            <a:spLocks noChangeArrowheads="1"/>
          </p:cNvSpPr>
          <p:nvPr/>
        </p:nvSpPr>
        <p:spPr bwMode="auto">
          <a:xfrm>
            <a:off x="2844000" y="520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1" name="Rectangle 49"/>
          <p:cNvSpPr>
            <a:spLocks noChangeArrowheads="1"/>
          </p:cNvSpPr>
          <p:nvPr/>
        </p:nvSpPr>
        <p:spPr bwMode="auto">
          <a:xfrm>
            <a:off x="3492000" y="520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2" name="Rectangle 50"/>
          <p:cNvSpPr>
            <a:spLocks noChangeArrowheads="1"/>
          </p:cNvSpPr>
          <p:nvPr/>
        </p:nvSpPr>
        <p:spPr bwMode="auto">
          <a:xfrm>
            <a:off x="4140000" y="520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3" name="Rectangle 51"/>
          <p:cNvSpPr>
            <a:spLocks noChangeArrowheads="1"/>
          </p:cNvSpPr>
          <p:nvPr/>
        </p:nvSpPr>
        <p:spPr bwMode="auto">
          <a:xfrm>
            <a:off x="5436000" y="520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4" name="Rectangle 52"/>
          <p:cNvSpPr>
            <a:spLocks noChangeArrowheads="1"/>
          </p:cNvSpPr>
          <p:nvPr/>
        </p:nvSpPr>
        <p:spPr bwMode="auto">
          <a:xfrm>
            <a:off x="4788000" y="520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5" name="Rectangle 53"/>
          <p:cNvSpPr>
            <a:spLocks noChangeArrowheads="1"/>
          </p:cNvSpPr>
          <p:nvPr/>
        </p:nvSpPr>
        <p:spPr bwMode="auto">
          <a:xfrm>
            <a:off x="7380000" y="520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6" name="Rectangle 54"/>
          <p:cNvSpPr>
            <a:spLocks noChangeArrowheads="1"/>
          </p:cNvSpPr>
          <p:nvPr/>
        </p:nvSpPr>
        <p:spPr bwMode="auto">
          <a:xfrm>
            <a:off x="6732000" y="520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7" name="Rectangle 55"/>
          <p:cNvSpPr>
            <a:spLocks noChangeArrowheads="1"/>
          </p:cNvSpPr>
          <p:nvPr/>
        </p:nvSpPr>
        <p:spPr bwMode="auto">
          <a:xfrm>
            <a:off x="6084000" y="5205705"/>
            <a:ext cx="648000" cy="43200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8..15</a:t>
            </a:r>
          </a:p>
        </p:txBody>
      </p:sp>
      <p:sp>
        <p:nvSpPr>
          <p:cNvPr id="58" name="Rectangle 56"/>
          <p:cNvSpPr>
            <a:spLocks noChangeArrowheads="1"/>
          </p:cNvSpPr>
          <p:nvPr/>
        </p:nvSpPr>
        <p:spPr bwMode="auto">
          <a:xfrm>
            <a:off x="8028000" y="5205705"/>
            <a:ext cx="648000" cy="4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1188000" y="2469705"/>
            <a:ext cx="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0" name="Line 58"/>
          <p:cNvSpPr>
            <a:spLocks noChangeShapeType="1"/>
          </p:cNvSpPr>
          <p:nvPr/>
        </p:nvSpPr>
        <p:spPr bwMode="auto">
          <a:xfrm flipH="1">
            <a:off x="1332000" y="2469705"/>
            <a:ext cx="50400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1" name="Line 59"/>
          <p:cNvSpPr>
            <a:spLocks noChangeShapeType="1"/>
          </p:cNvSpPr>
          <p:nvPr/>
        </p:nvSpPr>
        <p:spPr bwMode="auto">
          <a:xfrm>
            <a:off x="2556000" y="2469705"/>
            <a:ext cx="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2" name="Line 60"/>
          <p:cNvSpPr>
            <a:spLocks noChangeShapeType="1"/>
          </p:cNvSpPr>
          <p:nvPr/>
        </p:nvSpPr>
        <p:spPr bwMode="auto">
          <a:xfrm flipH="1">
            <a:off x="2700000" y="2469705"/>
            <a:ext cx="50400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3" name="Line 61"/>
          <p:cNvSpPr>
            <a:spLocks noChangeShapeType="1"/>
          </p:cNvSpPr>
          <p:nvPr/>
        </p:nvSpPr>
        <p:spPr bwMode="auto">
          <a:xfrm>
            <a:off x="3780000" y="2469705"/>
            <a:ext cx="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4" name="Line 62"/>
          <p:cNvSpPr>
            <a:spLocks noChangeShapeType="1"/>
          </p:cNvSpPr>
          <p:nvPr/>
        </p:nvSpPr>
        <p:spPr bwMode="auto">
          <a:xfrm flipH="1">
            <a:off x="3924000" y="2469705"/>
            <a:ext cx="50400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5" name="Line 63"/>
          <p:cNvSpPr>
            <a:spLocks noChangeShapeType="1"/>
          </p:cNvSpPr>
          <p:nvPr/>
        </p:nvSpPr>
        <p:spPr bwMode="auto">
          <a:xfrm>
            <a:off x="5148000" y="2469705"/>
            <a:ext cx="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6" name="Line 64"/>
          <p:cNvSpPr>
            <a:spLocks noChangeShapeType="1"/>
          </p:cNvSpPr>
          <p:nvPr/>
        </p:nvSpPr>
        <p:spPr bwMode="auto">
          <a:xfrm flipH="1">
            <a:off x="5292000" y="2469705"/>
            <a:ext cx="50400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7" name="Line 65"/>
          <p:cNvSpPr>
            <a:spLocks noChangeShapeType="1"/>
          </p:cNvSpPr>
          <p:nvPr/>
        </p:nvSpPr>
        <p:spPr bwMode="auto">
          <a:xfrm>
            <a:off x="6444000" y="2469705"/>
            <a:ext cx="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8" name="Line 66"/>
          <p:cNvSpPr>
            <a:spLocks noChangeShapeType="1"/>
          </p:cNvSpPr>
          <p:nvPr/>
        </p:nvSpPr>
        <p:spPr bwMode="auto">
          <a:xfrm flipH="1">
            <a:off x="6588000" y="2469705"/>
            <a:ext cx="50400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9" name="Line 67"/>
          <p:cNvSpPr>
            <a:spLocks noChangeShapeType="1"/>
          </p:cNvSpPr>
          <p:nvPr/>
        </p:nvSpPr>
        <p:spPr bwMode="auto">
          <a:xfrm>
            <a:off x="7740000" y="2469705"/>
            <a:ext cx="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" name="Line 68"/>
          <p:cNvSpPr>
            <a:spLocks noChangeShapeType="1"/>
          </p:cNvSpPr>
          <p:nvPr/>
        </p:nvSpPr>
        <p:spPr bwMode="auto">
          <a:xfrm flipH="1">
            <a:off x="7884000" y="2469705"/>
            <a:ext cx="50400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1" name="Line 69"/>
          <p:cNvSpPr>
            <a:spLocks noChangeShapeType="1"/>
          </p:cNvSpPr>
          <p:nvPr/>
        </p:nvSpPr>
        <p:spPr bwMode="auto">
          <a:xfrm>
            <a:off x="1188000" y="3477705"/>
            <a:ext cx="0" cy="6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2" name="Line 70"/>
          <p:cNvSpPr>
            <a:spLocks noChangeShapeType="1"/>
          </p:cNvSpPr>
          <p:nvPr/>
        </p:nvSpPr>
        <p:spPr bwMode="auto">
          <a:xfrm flipH="1">
            <a:off x="1332000" y="3477705"/>
            <a:ext cx="1296000" cy="6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3" name="Line 71"/>
          <p:cNvSpPr>
            <a:spLocks noChangeShapeType="1"/>
          </p:cNvSpPr>
          <p:nvPr/>
        </p:nvSpPr>
        <p:spPr bwMode="auto">
          <a:xfrm>
            <a:off x="3780000" y="3477705"/>
            <a:ext cx="0" cy="6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4" name="Line 72"/>
          <p:cNvSpPr>
            <a:spLocks noChangeShapeType="1"/>
          </p:cNvSpPr>
          <p:nvPr/>
        </p:nvSpPr>
        <p:spPr bwMode="auto">
          <a:xfrm flipH="1">
            <a:off x="3924000" y="3477705"/>
            <a:ext cx="1296000" cy="6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5" name="Line 73"/>
          <p:cNvSpPr>
            <a:spLocks noChangeShapeType="1"/>
          </p:cNvSpPr>
          <p:nvPr/>
        </p:nvSpPr>
        <p:spPr bwMode="auto">
          <a:xfrm>
            <a:off x="6444000" y="3477705"/>
            <a:ext cx="0" cy="6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6" name="Line 74"/>
          <p:cNvSpPr>
            <a:spLocks noChangeShapeType="1"/>
          </p:cNvSpPr>
          <p:nvPr/>
        </p:nvSpPr>
        <p:spPr bwMode="auto">
          <a:xfrm flipH="1">
            <a:off x="6516000" y="3477705"/>
            <a:ext cx="1296000" cy="6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7" name="Line 75"/>
          <p:cNvSpPr>
            <a:spLocks noChangeShapeType="1"/>
          </p:cNvSpPr>
          <p:nvPr/>
        </p:nvSpPr>
        <p:spPr bwMode="auto">
          <a:xfrm>
            <a:off x="1188000" y="4557705"/>
            <a:ext cx="0" cy="6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8" name="Line 76"/>
          <p:cNvSpPr>
            <a:spLocks noChangeShapeType="1"/>
          </p:cNvSpPr>
          <p:nvPr/>
        </p:nvSpPr>
        <p:spPr bwMode="auto">
          <a:xfrm flipH="1">
            <a:off x="1332000" y="4557705"/>
            <a:ext cx="2592000" cy="6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9" name="Text Box 77"/>
          <p:cNvSpPr txBox="1">
            <a:spLocks noChangeArrowheads="1"/>
          </p:cNvSpPr>
          <p:nvPr/>
        </p:nvSpPr>
        <p:spPr bwMode="auto">
          <a:xfrm>
            <a:off x="612000" y="3045705"/>
            <a:ext cx="318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80" name="Text Box 78"/>
          <p:cNvSpPr txBox="1">
            <a:spLocks noChangeArrowheads="1"/>
          </p:cNvSpPr>
          <p:nvPr/>
        </p:nvSpPr>
        <p:spPr bwMode="auto">
          <a:xfrm>
            <a:off x="612000" y="4125705"/>
            <a:ext cx="318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81" name="Text Box 79"/>
          <p:cNvSpPr txBox="1">
            <a:spLocks noChangeArrowheads="1"/>
          </p:cNvSpPr>
          <p:nvPr/>
        </p:nvSpPr>
        <p:spPr bwMode="auto">
          <a:xfrm>
            <a:off x="612000" y="5205705"/>
            <a:ext cx="318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3</a:t>
            </a:r>
          </a:p>
        </p:txBody>
      </p:sp>
      <p:sp>
        <p:nvSpPr>
          <p:cNvPr id="83" name="Line 81"/>
          <p:cNvSpPr>
            <a:spLocks noChangeShapeType="1"/>
          </p:cNvSpPr>
          <p:nvPr/>
        </p:nvSpPr>
        <p:spPr bwMode="auto">
          <a:xfrm>
            <a:off x="6444000" y="4557705"/>
            <a:ext cx="0" cy="6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4" name="Line 82"/>
          <p:cNvSpPr>
            <a:spLocks noChangeShapeType="1"/>
          </p:cNvSpPr>
          <p:nvPr/>
        </p:nvSpPr>
        <p:spPr bwMode="auto">
          <a:xfrm flipH="1">
            <a:off x="6588000" y="4629705"/>
            <a:ext cx="2304000" cy="57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5" name="Line 83"/>
          <p:cNvSpPr>
            <a:spLocks noChangeShapeType="1"/>
          </p:cNvSpPr>
          <p:nvPr/>
        </p:nvSpPr>
        <p:spPr bwMode="auto">
          <a:xfrm>
            <a:off x="1188000" y="5637705"/>
            <a:ext cx="0" cy="43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6" name="Line 84"/>
          <p:cNvSpPr>
            <a:spLocks noChangeShapeType="1"/>
          </p:cNvSpPr>
          <p:nvPr/>
        </p:nvSpPr>
        <p:spPr bwMode="auto">
          <a:xfrm flipH="1">
            <a:off x="1476000" y="5637705"/>
            <a:ext cx="4968000" cy="43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8" name="Text Box 87"/>
          <p:cNvSpPr txBox="1">
            <a:spLocks noChangeArrowheads="1"/>
          </p:cNvSpPr>
          <p:nvPr/>
        </p:nvSpPr>
        <p:spPr bwMode="auto">
          <a:xfrm rot="16200000">
            <a:off x="-171000" y="4822959"/>
            <a:ext cx="972000" cy="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iterations</a:t>
            </a:r>
          </a:p>
        </p:txBody>
      </p:sp>
      <p:sp>
        <p:nvSpPr>
          <p:cNvPr id="89" name="Line 88"/>
          <p:cNvSpPr>
            <a:spLocks noChangeShapeType="1"/>
          </p:cNvSpPr>
          <p:nvPr/>
        </p:nvSpPr>
        <p:spPr bwMode="auto">
          <a:xfrm>
            <a:off x="468000" y="4845705"/>
            <a:ext cx="0" cy="720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0" name="Text Box 89"/>
          <p:cNvSpPr txBox="1">
            <a:spLocks noChangeArrowheads="1"/>
          </p:cNvSpPr>
          <p:nvPr/>
        </p:nvSpPr>
        <p:spPr bwMode="auto">
          <a:xfrm>
            <a:off x="828000" y="1340768"/>
            <a:ext cx="7946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Thread 0</a:t>
            </a:r>
          </a:p>
        </p:txBody>
      </p:sp>
      <p:sp>
        <p:nvSpPr>
          <p:cNvPr id="91" name="Text Box 90"/>
          <p:cNvSpPr txBox="1">
            <a:spLocks noChangeArrowheads="1"/>
          </p:cNvSpPr>
          <p:nvPr/>
        </p:nvSpPr>
        <p:spPr bwMode="auto">
          <a:xfrm>
            <a:off x="6012000" y="1340768"/>
            <a:ext cx="7946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Thread 8</a:t>
            </a:r>
          </a:p>
        </p:txBody>
      </p:sp>
      <p:sp>
        <p:nvSpPr>
          <p:cNvPr id="92" name="Text Box 91"/>
          <p:cNvSpPr txBox="1">
            <a:spLocks noChangeArrowheads="1"/>
          </p:cNvSpPr>
          <p:nvPr/>
        </p:nvSpPr>
        <p:spPr bwMode="auto">
          <a:xfrm>
            <a:off x="2124000" y="1340768"/>
            <a:ext cx="7946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Thread 2</a:t>
            </a:r>
          </a:p>
        </p:txBody>
      </p:sp>
      <p:sp>
        <p:nvSpPr>
          <p:cNvPr id="93" name="Text Box 92"/>
          <p:cNvSpPr txBox="1">
            <a:spLocks noChangeArrowheads="1"/>
          </p:cNvSpPr>
          <p:nvPr/>
        </p:nvSpPr>
        <p:spPr bwMode="auto">
          <a:xfrm>
            <a:off x="3420000" y="1340768"/>
            <a:ext cx="7946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Thread 4</a:t>
            </a:r>
          </a:p>
        </p:txBody>
      </p:sp>
      <p:sp>
        <p:nvSpPr>
          <p:cNvPr id="94" name="Text Box 93"/>
          <p:cNvSpPr txBox="1">
            <a:spLocks noChangeArrowheads="1"/>
          </p:cNvSpPr>
          <p:nvPr/>
        </p:nvSpPr>
        <p:spPr bwMode="auto">
          <a:xfrm>
            <a:off x="4716000" y="1340768"/>
            <a:ext cx="79464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Thread 6</a:t>
            </a:r>
          </a:p>
        </p:txBody>
      </p:sp>
      <p:sp>
        <p:nvSpPr>
          <p:cNvPr id="95" name="Text Box 94"/>
          <p:cNvSpPr txBox="1">
            <a:spLocks noChangeArrowheads="1"/>
          </p:cNvSpPr>
          <p:nvPr/>
        </p:nvSpPr>
        <p:spPr bwMode="auto">
          <a:xfrm>
            <a:off x="7308000" y="1340768"/>
            <a:ext cx="87799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Thread 10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97" name="CuadroTexto 26">
            <a:extLst>
              <a:ext uri="{FF2B5EF4-FFF2-40B4-BE49-F238E27FC236}">
                <a16:creationId xmlns:a16="http://schemas.microsoft.com/office/drawing/2014/main" id="{1D24DD0F-C82B-9B44-A534-ADB88735E535}"/>
              </a:ext>
            </a:extLst>
          </p:cNvPr>
          <p:cNvSpPr txBox="1"/>
          <p:nvPr/>
        </p:nvSpPr>
        <p:spPr>
          <a:xfrm>
            <a:off x="228600" y="6495225"/>
            <a:ext cx="12747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Slide credit: </a:t>
            </a:r>
            <a:r>
              <a:rPr lang="en-US" sz="800" dirty="0" err="1"/>
              <a:t>Hwu</a:t>
            </a:r>
            <a:r>
              <a:rPr lang="en-US" sz="800" dirty="0"/>
              <a:t> &amp; Kirk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A9BA15-B558-6649-8760-B1A1BBE8F0F2}"/>
              </a:ext>
            </a:extLst>
          </p:cNvPr>
          <p:cNvSpPr txBox="1"/>
          <p:nvPr/>
        </p:nvSpPr>
        <p:spPr>
          <a:xfrm>
            <a:off x="8652290" y="2000392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4741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/>
      <p:bldP spid="81" grpId="0"/>
      <p:bldP spid="83" grpId="0" animBg="1"/>
      <p:bldP spid="84" grpId="0" animBg="1"/>
      <p:bldP spid="85" grpId="0" animBg="1"/>
      <p:bldP spid="86" grpId="0" animBg="1"/>
      <p:bldP spid="88" grpId="0"/>
      <p:bldP spid="89" grpId="0" animBg="1"/>
      <p:bldP spid="90" grpId="0"/>
      <p:bldP spid="91" grpId="0"/>
      <p:bldP spid="92" grpId="0"/>
      <p:bldP spid="93" grpId="0"/>
      <p:bldP spid="94" grpId="0"/>
      <p:bldP spid="9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4">
            <a:extLst>
              <a:ext uri="{FF2B5EF4-FFF2-40B4-BE49-F238E27FC236}">
                <a16:creationId xmlns:a16="http://schemas.microsoft.com/office/drawing/2014/main" id="{6C599EA8-303B-8F44-B67E-1E9A7D6B836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47838"/>
            <a:ext cx="8428037" cy="995362"/>
          </a:xfrm>
        </p:spPr>
        <p:txBody>
          <a:bodyPr/>
          <a:lstStyle/>
          <a:p>
            <a:pPr algn="ctr" eaLnBrk="1" hangingPunct="1"/>
            <a:r>
              <a:rPr lang="en-US" altLang="en-US" dirty="0">
                <a:ea typeface="ＭＳ Ｐゴシック" panose="020B0600070205080204" pitchFamily="34" charset="-128"/>
              </a:rPr>
              <a:t>Performance Considerations</a:t>
            </a:r>
          </a:p>
        </p:txBody>
      </p:sp>
      <p:sp>
        <p:nvSpPr>
          <p:cNvPr id="81922" name="Rectangle 5">
            <a:extLst>
              <a:ext uri="{FF2B5EF4-FFF2-40B4-BE49-F238E27FC236}">
                <a16:creationId xmlns:a16="http://schemas.microsoft.com/office/drawing/2014/main" id="{EB66DB82-34C1-994A-A27C-C184C7C5BDD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3581400"/>
            <a:ext cx="84582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08694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 Reduction: Naïve Mapping (II)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1" y="908720"/>
            <a:ext cx="8568952" cy="5472534"/>
          </a:xfrm>
        </p:spPr>
        <p:txBody>
          <a:bodyPr>
            <a:normAutofit/>
          </a:bodyPr>
          <a:lstStyle/>
          <a:p>
            <a:r>
              <a:rPr lang="en-US" dirty="0"/>
              <a:t>Program with </a:t>
            </a:r>
            <a:r>
              <a:rPr lang="en-US" dirty="0">
                <a:solidFill>
                  <a:srgbClr val="FF0000"/>
                </a:solidFill>
              </a:rPr>
              <a:t>low SIMD utilization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62080" y="1543432"/>
            <a:ext cx="62261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-403225">
              <a:buFontTx/>
              <a:buNone/>
            </a:pPr>
            <a:r>
              <a:rPr lang="en-US" sz="1400" dirty="0">
                <a:latin typeface="Courier"/>
                <a:cs typeface="Courier"/>
              </a:rPr>
              <a:t>__shared__ float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[]</a:t>
            </a:r>
          </a:p>
          <a:p>
            <a:pPr marL="0" lvl="1" indent="-403225">
              <a:buFontTx/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lvl="1" indent="-403225">
              <a:buFontTx/>
              <a:buNone/>
            </a:pPr>
            <a:r>
              <a:rPr lang="en-US" sz="1400" dirty="0">
                <a:latin typeface="Courier"/>
                <a:cs typeface="Courier"/>
              </a:rPr>
              <a:t>unsigned </a:t>
            </a:r>
            <a:r>
              <a:rPr lang="en-US" sz="1400" dirty="0" err="1">
                <a:latin typeface="Courier"/>
                <a:cs typeface="Courier"/>
              </a:rPr>
              <a:t>int</a:t>
            </a:r>
            <a:r>
              <a:rPr lang="en-US" sz="1400" dirty="0">
                <a:latin typeface="Courier"/>
                <a:cs typeface="Courier"/>
              </a:rPr>
              <a:t> t = </a:t>
            </a:r>
            <a:r>
              <a:rPr lang="en-US" sz="1400" dirty="0" err="1">
                <a:latin typeface="Courier"/>
                <a:cs typeface="Courier"/>
              </a:rPr>
              <a:t>threadIdx.x</a:t>
            </a:r>
            <a:r>
              <a:rPr lang="en-US" sz="1400" dirty="0">
                <a:latin typeface="Courier"/>
                <a:cs typeface="Courier"/>
              </a:rPr>
              <a:t>;</a:t>
            </a:r>
          </a:p>
          <a:p>
            <a:pPr marL="0" lvl="1" indent="-403225">
              <a:buFontTx/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lvl="1" indent="-403225">
              <a:buFontTx/>
              <a:buNone/>
            </a:pPr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for(</a:t>
            </a:r>
            <a:r>
              <a:rPr lang="en-US" sz="1400" dirty="0" err="1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 stride = 1; stride &lt; </a:t>
            </a:r>
            <a:r>
              <a:rPr lang="en-US" sz="1400" dirty="0" err="1">
                <a:solidFill>
                  <a:srgbClr val="0000FF"/>
                </a:solidFill>
                <a:latin typeface="Courier"/>
                <a:cs typeface="Courier"/>
              </a:rPr>
              <a:t>blockDim.x</a:t>
            </a:r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; stride *= 2){</a:t>
            </a:r>
          </a:p>
          <a:p>
            <a:pPr marL="0" lvl="1" indent="-403225">
              <a:buFontTx/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lvl="1" indent="-403225">
              <a:buFontTx/>
              <a:buNone/>
            </a:pPr>
            <a:r>
              <a:rPr lang="en-US" sz="1400" dirty="0">
                <a:latin typeface="Courier"/>
                <a:cs typeface="Courier"/>
              </a:rPr>
              <a:t>  __</a:t>
            </a:r>
            <a:r>
              <a:rPr lang="en-US" sz="1400" dirty="0" err="1">
                <a:latin typeface="Courier"/>
                <a:cs typeface="Courier"/>
              </a:rPr>
              <a:t>syncthreads</a:t>
            </a:r>
            <a:r>
              <a:rPr lang="en-US" sz="1400" dirty="0">
                <a:latin typeface="Courier"/>
                <a:cs typeface="Courier"/>
              </a:rPr>
              <a:t>();</a:t>
            </a:r>
          </a:p>
          <a:p>
            <a:pPr marL="0" lvl="1" indent="-403225">
              <a:buFontTx/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lvl="1" indent="-403225">
              <a:buFontTx/>
              <a:buNone/>
            </a:pPr>
            <a:r>
              <a:rPr lang="en-US" sz="1400" dirty="0">
                <a:solidFill>
                  <a:srgbClr val="FF0000"/>
                </a:solidFill>
                <a:latin typeface="Courier"/>
                <a:cs typeface="Courier"/>
              </a:rPr>
              <a:t>  if (t % (2*stride) == 0)</a:t>
            </a:r>
          </a:p>
          <a:p>
            <a:pPr marL="0" lvl="1" indent="-403225">
              <a:buFontTx/>
              <a:buNone/>
            </a:pPr>
            <a:r>
              <a:rPr lang="en-US" sz="1400" dirty="0">
                <a:latin typeface="Courier"/>
                <a:cs typeface="Courier"/>
              </a:rPr>
              <a:t>   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[t] +=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[t + stride];</a:t>
            </a:r>
          </a:p>
          <a:p>
            <a:pPr marL="0" lvl="1" indent="-403225">
              <a:buFontTx/>
              <a:buNone/>
            </a:pPr>
            <a:endParaRPr lang="en-US" sz="1400" dirty="0">
              <a:latin typeface="Courier"/>
              <a:cs typeface="Courier"/>
            </a:endParaRPr>
          </a:p>
          <a:p>
            <a:pPr marL="0" lvl="1" indent="-403225">
              <a:buFontTx/>
              <a:buNone/>
            </a:pPr>
            <a:r>
              <a:rPr lang="en-US" sz="1400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6" name="Freeform 124">
            <a:extLst>
              <a:ext uri="{FF2B5EF4-FFF2-40B4-BE49-F238E27FC236}">
                <a16:creationId xmlns:a16="http://schemas.microsoft.com/office/drawing/2014/main" id="{68B7BC17-F3CA-ED43-917E-31125F36E794}"/>
              </a:ext>
            </a:extLst>
          </p:cNvPr>
          <p:cNvSpPr>
            <a:spLocks/>
          </p:cNvSpPr>
          <p:nvPr/>
        </p:nvSpPr>
        <p:spPr bwMode="auto">
          <a:xfrm>
            <a:off x="5464225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7" name="Freeform 124">
            <a:extLst>
              <a:ext uri="{FF2B5EF4-FFF2-40B4-BE49-F238E27FC236}">
                <a16:creationId xmlns:a16="http://schemas.microsoft.com/office/drawing/2014/main" id="{7F973130-06D9-6F44-AB8F-1D90CD45B9E5}"/>
              </a:ext>
            </a:extLst>
          </p:cNvPr>
          <p:cNvSpPr>
            <a:spLocks/>
          </p:cNvSpPr>
          <p:nvPr/>
        </p:nvSpPr>
        <p:spPr bwMode="auto">
          <a:xfrm>
            <a:off x="5680249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8" name="Freeform 124">
            <a:extLst>
              <a:ext uri="{FF2B5EF4-FFF2-40B4-BE49-F238E27FC236}">
                <a16:creationId xmlns:a16="http://schemas.microsoft.com/office/drawing/2014/main" id="{D07C4C88-C4A3-6042-8BA5-78391AC790F2}"/>
              </a:ext>
            </a:extLst>
          </p:cNvPr>
          <p:cNvSpPr>
            <a:spLocks/>
          </p:cNvSpPr>
          <p:nvPr/>
        </p:nvSpPr>
        <p:spPr bwMode="auto">
          <a:xfrm>
            <a:off x="5896273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9" name="Freeform 124">
            <a:extLst>
              <a:ext uri="{FF2B5EF4-FFF2-40B4-BE49-F238E27FC236}">
                <a16:creationId xmlns:a16="http://schemas.microsoft.com/office/drawing/2014/main" id="{4EE3F8F2-2208-F445-974A-A8C643671971}"/>
              </a:ext>
            </a:extLst>
          </p:cNvPr>
          <p:cNvSpPr>
            <a:spLocks/>
          </p:cNvSpPr>
          <p:nvPr/>
        </p:nvSpPr>
        <p:spPr bwMode="auto">
          <a:xfrm>
            <a:off x="6112297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" name="Freeform 124">
            <a:extLst>
              <a:ext uri="{FF2B5EF4-FFF2-40B4-BE49-F238E27FC236}">
                <a16:creationId xmlns:a16="http://schemas.microsoft.com/office/drawing/2014/main" id="{A9D44F2E-4E09-8146-8A22-532A06A34540}"/>
              </a:ext>
            </a:extLst>
          </p:cNvPr>
          <p:cNvSpPr>
            <a:spLocks/>
          </p:cNvSpPr>
          <p:nvPr/>
        </p:nvSpPr>
        <p:spPr bwMode="auto">
          <a:xfrm>
            <a:off x="6372200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" name="Freeform 124">
            <a:extLst>
              <a:ext uri="{FF2B5EF4-FFF2-40B4-BE49-F238E27FC236}">
                <a16:creationId xmlns:a16="http://schemas.microsoft.com/office/drawing/2014/main" id="{309086A7-F535-334F-8CD5-F7D9A0CBDC7E}"/>
              </a:ext>
            </a:extLst>
          </p:cNvPr>
          <p:cNvSpPr>
            <a:spLocks/>
          </p:cNvSpPr>
          <p:nvPr/>
        </p:nvSpPr>
        <p:spPr bwMode="auto">
          <a:xfrm>
            <a:off x="6588224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2" name="Freeform 124">
            <a:extLst>
              <a:ext uri="{FF2B5EF4-FFF2-40B4-BE49-F238E27FC236}">
                <a16:creationId xmlns:a16="http://schemas.microsoft.com/office/drawing/2014/main" id="{0C239154-8F9F-D940-A783-A6B218A918A1}"/>
              </a:ext>
            </a:extLst>
          </p:cNvPr>
          <p:cNvSpPr>
            <a:spLocks/>
          </p:cNvSpPr>
          <p:nvPr/>
        </p:nvSpPr>
        <p:spPr bwMode="auto">
          <a:xfrm>
            <a:off x="6804248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3" name="Freeform 124">
            <a:extLst>
              <a:ext uri="{FF2B5EF4-FFF2-40B4-BE49-F238E27FC236}">
                <a16:creationId xmlns:a16="http://schemas.microsoft.com/office/drawing/2014/main" id="{740D2B32-601B-3A4B-BE9E-35A22D7F1E9A}"/>
              </a:ext>
            </a:extLst>
          </p:cNvPr>
          <p:cNvSpPr>
            <a:spLocks/>
          </p:cNvSpPr>
          <p:nvPr/>
        </p:nvSpPr>
        <p:spPr bwMode="auto">
          <a:xfrm>
            <a:off x="7020272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4" name="Freeform 124">
            <a:extLst>
              <a:ext uri="{FF2B5EF4-FFF2-40B4-BE49-F238E27FC236}">
                <a16:creationId xmlns:a16="http://schemas.microsoft.com/office/drawing/2014/main" id="{F0063D9A-0A38-5C43-895C-BA34E0452630}"/>
              </a:ext>
            </a:extLst>
          </p:cNvPr>
          <p:cNvSpPr>
            <a:spLocks/>
          </p:cNvSpPr>
          <p:nvPr/>
        </p:nvSpPr>
        <p:spPr bwMode="auto">
          <a:xfrm>
            <a:off x="7308304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5" name="Freeform 124">
            <a:extLst>
              <a:ext uri="{FF2B5EF4-FFF2-40B4-BE49-F238E27FC236}">
                <a16:creationId xmlns:a16="http://schemas.microsoft.com/office/drawing/2014/main" id="{EDFCE277-3AB8-BC46-8C22-7898119570F6}"/>
              </a:ext>
            </a:extLst>
          </p:cNvPr>
          <p:cNvSpPr>
            <a:spLocks/>
          </p:cNvSpPr>
          <p:nvPr/>
        </p:nvSpPr>
        <p:spPr bwMode="auto">
          <a:xfrm>
            <a:off x="7524328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6" name="Freeform 124">
            <a:extLst>
              <a:ext uri="{FF2B5EF4-FFF2-40B4-BE49-F238E27FC236}">
                <a16:creationId xmlns:a16="http://schemas.microsoft.com/office/drawing/2014/main" id="{CF0A2A8E-E86B-244D-A404-404DD125F2D6}"/>
              </a:ext>
            </a:extLst>
          </p:cNvPr>
          <p:cNvSpPr>
            <a:spLocks/>
          </p:cNvSpPr>
          <p:nvPr/>
        </p:nvSpPr>
        <p:spPr bwMode="auto">
          <a:xfrm>
            <a:off x="7740352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7" name="Freeform 124">
            <a:extLst>
              <a:ext uri="{FF2B5EF4-FFF2-40B4-BE49-F238E27FC236}">
                <a16:creationId xmlns:a16="http://schemas.microsoft.com/office/drawing/2014/main" id="{1E147AB0-1731-2C41-8795-714C35123FAF}"/>
              </a:ext>
            </a:extLst>
          </p:cNvPr>
          <p:cNvSpPr>
            <a:spLocks/>
          </p:cNvSpPr>
          <p:nvPr/>
        </p:nvSpPr>
        <p:spPr bwMode="auto">
          <a:xfrm>
            <a:off x="7956376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8" name="Freeform 124">
            <a:extLst>
              <a:ext uri="{FF2B5EF4-FFF2-40B4-BE49-F238E27FC236}">
                <a16:creationId xmlns:a16="http://schemas.microsoft.com/office/drawing/2014/main" id="{6385FD1F-CD62-604E-A9F9-0FBBB6732251}"/>
              </a:ext>
            </a:extLst>
          </p:cNvPr>
          <p:cNvSpPr>
            <a:spLocks/>
          </p:cNvSpPr>
          <p:nvPr/>
        </p:nvSpPr>
        <p:spPr bwMode="auto">
          <a:xfrm>
            <a:off x="8243391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9" name="Freeform 124">
            <a:extLst>
              <a:ext uri="{FF2B5EF4-FFF2-40B4-BE49-F238E27FC236}">
                <a16:creationId xmlns:a16="http://schemas.microsoft.com/office/drawing/2014/main" id="{5F97B65B-96BC-FE47-B19B-28F19F2DDAFA}"/>
              </a:ext>
            </a:extLst>
          </p:cNvPr>
          <p:cNvSpPr>
            <a:spLocks/>
          </p:cNvSpPr>
          <p:nvPr/>
        </p:nvSpPr>
        <p:spPr bwMode="auto">
          <a:xfrm>
            <a:off x="8459415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0" name="Freeform 124">
            <a:extLst>
              <a:ext uri="{FF2B5EF4-FFF2-40B4-BE49-F238E27FC236}">
                <a16:creationId xmlns:a16="http://schemas.microsoft.com/office/drawing/2014/main" id="{A1F211AD-3405-7E47-B70F-A4418D222DC1}"/>
              </a:ext>
            </a:extLst>
          </p:cNvPr>
          <p:cNvSpPr>
            <a:spLocks/>
          </p:cNvSpPr>
          <p:nvPr/>
        </p:nvSpPr>
        <p:spPr bwMode="auto">
          <a:xfrm>
            <a:off x="8675439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1" name="Freeform 124">
            <a:extLst>
              <a:ext uri="{FF2B5EF4-FFF2-40B4-BE49-F238E27FC236}">
                <a16:creationId xmlns:a16="http://schemas.microsoft.com/office/drawing/2014/main" id="{16B8E21B-872B-FB45-BF86-853BCB7349E1}"/>
              </a:ext>
            </a:extLst>
          </p:cNvPr>
          <p:cNvSpPr>
            <a:spLocks/>
          </p:cNvSpPr>
          <p:nvPr/>
        </p:nvSpPr>
        <p:spPr bwMode="auto">
          <a:xfrm>
            <a:off x="8891463" y="4460349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6" name="Freeform 124">
            <a:extLst>
              <a:ext uri="{FF2B5EF4-FFF2-40B4-BE49-F238E27FC236}">
                <a16:creationId xmlns:a16="http://schemas.microsoft.com/office/drawing/2014/main" id="{091F78FA-0961-E84E-A517-47C4E4783C56}"/>
              </a:ext>
            </a:extLst>
          </p:cNvPr>
          <p:cNvSpPr>
            <a:spLocks/>
          </p:cNvSpPr>
          <p:nvPr/>
        </p:nvSpPr>
        <p:spPr bwMode="auto">
          <a:xfrm>
            <a:off x="546422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7" name="Freeform 124">
            <a:extLst>
              <a:ext uri="{FF2B5EF4-FFF2-40B4-BE49-F238E27FC236}">
                <a16:creationId xmlns:a16="http://schemas.microsoft.com/office/drawing/2014/main" id="{420DD22D-D487-8D4C-8479-57547F6153F2}"/>
              </a:ext>
            </a:extLst>
          </p:cNvPr>
          <p:cNvSpPr>
            <a:spLocks/>
          </p:cNvSpPr>
          <p:nvPr/>
        </p:nvSpPr>
        <p:spPr bwMode="auto">
          <a:xfrm>
            <a:off x="568024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8" name="Freeform 124">
            <a:extLst>
              <a:ext uri="{FF2B5EF4-FFF2-40B4-BE49-F238E27FC236}">
                <a16:creationId xmlns:a16="http://schemas.microsoft.com/office/drawing/2014/main" id="{77D84342-8045-DC49-8523-25F16F24A8DF}"/>
              </a:ext>
            </a:extLst>
          </p:cNvPr>
          <p:cNvSpPr>
            <a:spLocks/>
          </p:cNvSpPr>
          <p:nvPr/>
        </p:nvSpPr>
        <p:spPr bwMode="auto">
          <a:xfrm>
            <a:off x="589627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9" name="Freeform 124">
            <a:extLst>
              <a:ext uri="{FF2B5EF4-FFF2-40B4-BE49-F238E27FC236}">
                <a16:creationId xmlns:a16="http://schemas.microsoft.com/office/drawing/2014/main" id="{F56A16AF-47F1-984B-BEE8-959F976CE31B}"/>
              </a:ext>
            </a:extLst>
          </p:cNvPr>
          <p:cNvSpPr>
            <a:spLocks/>
          </p:cNvSpPr>
          <p:nvPr/>
        </p:nvSpPr>
        <p:spPr bwMode="auto">
          <a:xfrm>
            <a:off x="6112297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0" name="Freeform 124">
            <a:extLst>
              <a:ext uri="{FF2B5EF4-FFF2-40B4-BE49-F238E27FC236}">
                <a16:creationId xmlns:a16="http://schemas.microsoft.com/office/drawing/2014/main" id="{AFA2B303-85DE-3C46-8588-33DB76BAC3C5}"/>
              </a:ext>
            </a:extLst>
          </p:cNvPr>
          <p:cNvSpPr>
            <a:spLocks/>
          </p:cNvSpPr>
          <p:nvPr/>
        </p:nvSpPr>
        <p:spPr bwMode="auto">
          <a:xfrm>
            <a:off x="6372200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1" name="Freeform 124">
            <a:extLst>
              <a:ext uri="{FF2B5EF4-FFF2-40B4-BE49-F238E27FC236}">
                <a16:creationId xmlns:a16="http://schemas.microsoft.com/office/drawing/2014/main" id="{B95E1B3E-6968-C840-93D3-20DD14A07339}"/>
              </a:ext>
            </a:extLst>
          </p:cNvPr>
          <p:cNvSpPr>
            <a:spLocks/>
          </p:cNvSpPr>
          <p:nvPr/>
        </p:nvSpPr>
        <p:spPr bwMode="auto">
          <a:xfrm>
            <a:off x="658822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2" name="Freeform 124">
            <a:extLst>
              <a:ext uri="{FF2B5EF4-FFF2-40B4-BE49-F238E27FC236}">
                <a16:creationId xmlns:a16="http://schemas.microsoft.com/office/drawing/2014/main" id="{8E43BF91-F707-E343-94A0-A8E49A38FB35}"/>
              </a:ext>
            </a:extLst>
          </p:cNvPr>
          <p:cNvSpPr>
            <a:spLocks/>
          </p:cNvSpPr>
          <p:nvPr/>
        </p:nvSpPr>
        <p:spPr bwMode="auto">
          <a:xfrm>
            <a:off x="680424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3" name="Freeform 124">
            <a:extLst>
              <a:ext uri="{FF2B5EF4-FFF2-40B4-BE49-F238E27FC236}">
                <a16:creationId xmlns:a16="http://schemas.microsoft.com/office/drawing/2014/main" id="{85FEA59F-F7B0-724E-9BB0-FA3E20296BCB}"/>
              </a:ext>
            </a:extLst>
          </p:cNvPr>
          <p:cNvSpPr>
            <a:spLocks/>
          </p:cNvSpPr>
          <p:nvPr/>
        </p:nvSpPr>
        <p:spPr bwMode="auto">
          <a:xfrm>
            <a:off x="702027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4" name="Freeform 124">
            <a:extLst>
              <a:ext uri="{FF2B5EF4-FFF2-40B4-BE49-F238E27FC236}">
                <a16:creationId xmlns:a16="http://schemas.microsoft.com/office/drawing/2014/main" id="{66A0563D-6B13-2D42-AEB4-255BEDDB657A}"/>
              </a:ext>
            </a:extLst>
          </p:cNvPr>
          <p:cNvSpPr>
            <a:spLocks/>
          </p:cNvSpPr>
          <p:nvPr/>
        </p:nvSpPr>
        <p:spPr bwMode="auto">
          <a:xfrm>
            <a:off x="730830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5" name="Freeform 124">
            <a:extLst>
              <a:ext uri="{FF2B5EF4-FFF2-40B4-BE49-F238E27FC236}">
                <a16:creationId xmlns:a16="http://schemas.microsoft.com/office/drawing/2014/main" id="{1CDE696E-1F32-1C46-9E28-D08D691F1D7F}"/>
              </a:ext>
            </a:extLst>
          </p:cNvPr>
          <p:cNvSpPr>
            <a:spLocks/>
          </p:cNvSpPr>
          <p:nvPr/>
        </p:nvSpPr>
        <p:spPr bwMode="auto">
          <a:xfrm>
            <a:off x="752432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6" name="Freeform 124">
            <a:extLst>
              <a:ext uri="{FF2B5EF4-FFF2-40B4-BE49-F238E27FC236}">
                <a16:creationId xmlns:a16="http://schemas.microsoft.com/office/drawing/2014/main" id="{9BF73534-1ADC-A24E-B8A7-AEE146F6BDB8}"/>
              </a:ext>
            </a:extLst>
          </p:cNvPr>
          <p:cNvSpPr>
            <a:spLocks/>
          </p:cNvSpPr>
          <p:nvPr/>
        </p:nvSpPr>
        <p:spPr bwMode="auto">
          <a:xfrm>
            <a:off x="774035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7" name="Freeform 124">
            <a:extLst>
              <a:ext uri="{FF2B5EF4-FFF2-40B4-BE49-F238E27FC236}">
                <a16:creationId xmlns:a16="http://schemas.microsoft.com/office/drawing/2014/main" id="{F1901088-5E58-A640-8FD2-8B8E6A1AC8D2}"/>
              </a:ext>
            </a:extLst>
          </p:cNvPr>
          <p:cNvSpPr>
            <a:spLocks/>
          </p:cNvSpPr>
          <p:nvPr/>
        </p:nvSpPr>
        <p:spPr bwMode="auto">
          <a:xfrm>
            <a:off x="7956376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8" name="Freeform 124">
            <a:extLst>
              <a:ext uri="{FF2B5EF4-FFF2-40B4-BE49-F238E27FC236}">
                <a16:creationId xmlns:a16="http://schemas.microsoft.com/office/drawing/2014/main" id="{B382A5E9-76F0-514A-A329-F41049E1F8C7}"/>
              </a:ext>
            </a:extLst>
          </p:cNvPr>
          <p:cNvSpPr>
            <a:spLocks/>
          </p:cNvSpPr>
          <p:nvPr/>
        </p:nvSpPr>
        <p:spPr bwMode="auto">
          <a:xfrm>
            <a:off x="8243391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9" name="Freeform 124">
            <a:extLst>
              <a:ext uri="{FF2B5EF4-FFF2-40B4-BE49-F238E27FC236}">
                <a16:creationId xmlns:a16="http://schemas.microsoft.com/office/drawing/2014/main" id="{BC836CA9-5913-AF4A-B980-56ECDFD639F0}"/>
              </a:ext>
            </a:extLst>
          </p:cNvPr>
          <p:cNvSpPr>
            <a:spLocks/>
          </p:cNvSpPr>
          <p:nvPr/>
        </p:nvSpPr>
        <p:spPr bwMode="auto">
          <a:xfrm>
            <a:off x="845941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0" name="Freeform 124">
            <a:extLst>
              <a:ext uri="{FF2B5EF4-FFF2-40B4-BE49-F238E27FC236}">
                <a16:creationId xmlns:a16="http://schemas.microsoft.com/office/drawing/2014/main" id="{11897414-07FB-254E-BCDA-D329722A2B07}"/>
              </a:ext>
            </a:extLst>
          </p:cNvPr>
          <p:cNvSpPr>
            <a:spLocks/>
          </p:cNvSpPr>
          <p:nvPr/>
        </p:nvSpPr>
        <p:spPr bwMode="auto">
          <a:xfrm>
            <a:off x="867543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1" name="Freeform 124">
            <a:extLst>
              <a:ext uri="{FF2B5EF4-FFF2-40B4-BE49-F238E27FC236}">
                <a16:creationId xmlns:a16="http://schemas.microsoft.com/office/drawing/2014/main" id="{2816CE7B-8F44-C246-A367-4D782F448A68}"/>
              </a:ext>
            </a:extLst>
          </p:cNvPr>
          <p:cNvSpPr>
            <a:spLocks/>
          </p:cNvSpPr>
          <p:nvPr/>
        </p:nvSpPr>
        <p:spPr bwMode="auto">
          <a:xfrm>
            <a:off x="889146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2" name="Freeform 124">
            <a:extLst>
              <a:ext uri="{FF2B5EF4-FFF2-40B4-BE49-F238E27FC236}">
                <a16:creationId xmlns:a16="http://schemas.microsoft.com/office/drawing/2014/main" id="{A61BA2F7-240B-D246-BCFB-74AF2F85C9C1}"/>
              </a:ext>
            </a:extLst>
          </p:cNvPr>
          <p:cNvSpPr>
            <a:spLocks/>
          </p:cNvSpPr>
          <p:nvPr/>
        </p:nvSpPr>
        <p:spPr bwMode="auto">
          <a:xfrm>
            <a:off x="5453054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3" name="Freeform 124">
            <a:extLst>
              <a:ext uri="{FF2B5EF4-FFF2-40B4-BE49-F238E27FC236}">
                <a16:creationId xmlns:a16="http://schemas.microsoft.com/office/drawing/2014/main" id="{BE9606BE-5447-E54A-B082-859AA0CCF9E1}"/>
              </a:ext>
            </a:extLst>
          </p:cNvPr>
          <p:cNvSpPr>
            <a:spLocks/>
          </p:cNvSpPr>
          <p:nvPr/>
        </p:nvSpPr>
        <p:spPr bwMode="auto">
          <a:xfrm>
            <a:off x="5669078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4" name="Freeform 124">
            <a:extLst>
              <a:ext uri="{FF2B5EF4-FFF2-40B4-BE49-F238E27FC236}">
                <a16:creationId xmlns:a16="http://schemas.microsoft.com/office/drawing/2014/main" id="{6A84629A-4593-0848-96B1-D985296CE37E}"/>
              </a:ext>
            </a:extLst>
          </p:cNvPr>
          <p:cNvSpPr>
            <a:spLocks/>
          </p:cNvSpPr>
          <p:nvPr/>
        </p:nvSpPr>
        <p:spPr bwMode="auto">
          <a:xfrm>
            <a:off x="5885102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5" name="Freeform 124">
            <a:extLst>
              <a:ext uri="{FF2B5EF4-FFF2-40B4-BE49-F238E27FC236}">
                <a16:creationId xmlns:a16="http://schemas.microsoft.com/office/drawing/2014/main" id="{355BA227-5259-B745-845F-2E7FE3C53222}"/>
              </a:ext>
            </a:extLst>
          </p:cNvPr>
          <p:cNvSpPr>
            <a:spLocks/>
          </p:cNvSpPr>
          <p:nvPr/>
        </p:nvSpPr>
        <p:spPr bwMode="auto">
          <a:xfrm>
            <a:off x="6101126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6" name="Freeform 124">
            <a:extLst>
              <a:ext uri="{FF2B5EF4-FFF2-40B4-BE49-F238E27FC236}">
                <a16:creationId xmlns:a16="http://schemas.microsoft.com/office/drawing/2014/main" id="{271157AF-8191-1343-8AD8-40D6F84BC628}"/>
              </a:ext>
            </a:extLst>
          </p:cNvPr>
          <p:cNvSpPr>
            <a:spLocks/>
          </p:cNvSpPr>
          <p:nvPr/>
        </p:nvSpPr>
        <p:spPr bwMode="auto">
          <a:xfrm>
            <a:off x="6361029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7" name="Freeform 124">
            <a:extLst>
              <a:ext uri="{FF2B5EF4-FFF2-40B4-BE49-F238E27FC236}">
                <a16:creationId xmlns:a16="http://schemas.microsoft.com/office/drawing/2014/main" id="{43681174-2E44-5142-8D56-DE450DB81C93}"/>
              </a:ext>
            </a:extLst>
          </p:cNvPr>
          <p:cNvSpPr>
            <a:spLocks/>
          </p:cNvSpPr>
          <p:nvPr/>
        </p:nvSpPr>
        <p:spPr bwMode="auto">
          <a:xfrm>
            <a:off x="6577053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8" name="Freeform 124">
            <a:extLst>
              <a:ext uri="{FF2B5EF4-FFF2-40B4-BE49-F238E27FC236}">
                <a16:creationId xmlns:a16="http://schemas.microsoft.com/office/drawing/2014/main" id="{A8F0C43D-09D4-AD45-B143-1655A52899BE}"/>
              </a:ext>
            </a:extLst>
          </p:cNvPr>
          <p:cNvSpPr>
            <a:spLocks/>
          </p:cNvSpPr>
          <p:nvPr/>
        </p:nvSpPr>
        <p:spPr bwMode="auto">
          <a:xfrm>
            <a:off x="6793077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9" name="Freeform 124">
            <a:extLst>
              <a:ext uri="{FF2B5EF4-FFF2-40B4-BE49-F238E27FC236}">
                <a16:creationId xmlns:a16="http://schemas.microsoft.com/office/drawing/2014/main" id="{0BB80821-8BE9-4A44-BFED-A76B575514E0}"/>
              </a:ext>
            </a:extLst>
          </p:cNvPr>
          <p:cNvSpPr>
            <a:spLocks/>
          </p:cNvSpPr>
          <p:nvPr/>
        </p:nvSpPr>
        <p:spPr bwMode="auto">
          <a:xfrm>
            <a:off x="7009101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0" name="Freeform 124">
            <a:extLst>
              <a:ext uri="{FF2B5EF4-FFF2-40B4-BE49-F238E27FC236}">
                <a16:creationId xmlns:a16="http://schemas.microsoft.com/office/drawing/2014/main" id="{7D3441B9-C11A-EC42-9EB1-2D58C630CD22}"/>
              </a:ext>
            </a:extLst>
          </p:cNvPr>
          <p:cNvSpPr>
            <a:spLocks/>
          </p:cNvSpPr>
          <p:nvPr/>
        </p:nvSpPr>
        <p:spPr bwMode="auto">
          <a:xfrm>
            <a:off x="7297133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1" name="Freeform 124">
            <a:extLst>
              <a:ext uri="{FF2B5EF4-FFF2-40B4-BE49-F238E27FC236}">
                <a16:creationId xmlns:a16="http://schemas.microsoft.com/office/drawing/2014/main" id="{A1992B7E-B069-284A-859B-9D56A913D7F9}"/>
              </a:ext>
            </a:extLst>
          </p:cNvPr>
          <p:cNvSpPr>
            <a:spLocks/>
          </p:cNvSpPr>
          <p:nvPr/>
        </p:nvSpPr>
        <p:spPr bwMode="auto">
          <a:xfrm>
            <a:off x="7513157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2" name="Freeform 124">
            <a:extLst>
              <a:ext uri="{FF2B5EF4-FFF2-40B4-BE49-F238E27FC236}">
                <a16:creationId xmlns:a16="http://schemas.microsoft.com/office/drawing/2014/main" id="{53230524-A346-DE48-A6D4-8097526108AB}"/>
              </a:ext>
            </a:extLst>
          </p:cNvPr>
          <p:cNvSpPr>
            <a:spLocks/>
          </p:cNvSpPr>
          <p:nvPr/>
        </p:nvSpPr>
        <p:spPr bwMode="auto">
          <a:xfrm>
            <a:off x="7729181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3" name="Freeform 124">
            <a:extLst>
              <a:ext uri="{FF2B5EF4-FFF2-40B4-BE49-F238E27FC236}">
                <a16:creationId xmlns:a16="http://schemas.microsoft.com/office/drawing/2014/main" id="{306B74CB-685F-7746-87D6-5236DB772657}"/>
              </a:ext>
            </a:extLst>
          </p:cNvPr>
          <p:cNvSpPr>
            <a:spLocks/>
          </p:cNvSpPr>
          <p:nvPr/>
        </p:nvSpPr>
        <p:spPr bwMode="auto">
          <a:xfrm>
            <a:off x="7945205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4" name="Freeform 124">
            <a:extLst>
              <a:ext uri="{FF2B5EF4-FFF2-40B4-BE49-F238E27FC236}">
                <a16:creationId xmlns:a16="http://schemas.microsoft.com/office/drawing/2014/main" id="{B8010C93-2C48-2F4F-BF5C-1BB05707C77E}"/>
              </a:ext>
            </a:extLst>
          </p:cNvPr>
          <p:cNvSpPr>
            <a:spLocks/>
          </p:cNvSpPr>
          <p:nvPr/>
        </p:nvSpPr>
        <p:spPr bwMode="auto">
          <a:xfrm>
            <a:off x="8232220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5" name="Freeform 124">
            <a:extLst>
              <a:ext uri="{FF2B5EF4-FFF2-40B4-BE49-F238E27FC236}">
                <a16:creationId xmlns:a16="http://schemas.microsoft.com/office/drawing/2014/main" id="{8FACC95F-8736-0547-8EC9-DF711DEAC887}"/>
              </a:ext>
            </a:extLst>
          </p:cNvPr>
          <p:cNvSpPr>
            <a:spLocks/>
          </p:cNvSpPr>
          <p:nvPr/>
        </p:nvSpPr>
        <p:spPr bwMode="auto">
          <a:xfrm>
            <a:off x="8448244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6" name="Freeform 124">
            <a:extLst>
              <a:ext uri="{FF2B5EF4-FFF2-40B4-BE49-F238E27FC236}">
                <a16:creationId xmlns:a16="http://schemas.microsoft.com/office/drawing/2014/main" id="{0D3044D1-C5C2-2B4C-BE97-9E3B3C4AEA41}"/>
              </a:ext>
            </a:extLst>
          </p:cNvPr>
          <p:cNvSpPr>
            <a:spLocks/>
          </p:cNvSpPr>
          <p:nvPr/>
        </p:nvSpPr>
        <p:spPr bwMode="auto">
          <a:xfrm>
            <a:off x="8664268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7" name="Freeform 124">
            <a:extLst>
              <a:ext uri="{FF2B5EF4-FFF2-40B4-BE49-F238E27FC236}">
                <a16:creationId xmlns:a16="http://schemas.microsoft.com/office/drawing/2014/main" id="{E09469F4-CBE2-1F41-9604-EA235B20B8BC}"/>
              </a:ext>
            </a:extLst>
          </p:cNvPr>
          <p:cNvSpPr>
            <a:spLocks/>
          </p:cNvSpPr>
          <p:nvPr/>
        </p:nvSpPr>
        <p:spPr bwMode="auto">
          <a:xfrm>
            <a:off x="8880292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8" name="Freeform 124">
            <a:extLst>
              <a:ext uri="{FF2B5EF4-FFF2-40B4-BE49-F238E27FC236}">
                <a16:creationId xmlns:a16="http://schemas.microsoft.com/office/drawing/2014/main" id="{AEC3A733-031E-434D-9722-52AC539959E1}"/>
              </a:ext>
            </a:extLst>
          </p:cNvPr>
          <p:cNvSpPr>
            <a:spLocks/>
          </p:cNvSpPr>
          <p:nvPr/>
        </p:nvSpPr>
        <p:spPr bwMode="auto">
          <a:xfrm>
            <a:off x="5464225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9" name="Freeform 124">
            <a:extLst>
              <a:ext uri="{FF2B5EF4-FFF2-40B4-BE49-F238E27FC236}">
                <a16:creationId xmlns:a16="http://schemas.microsoft.com/office/drawing/2014/main" id="{96325BAC-08BF-0A44-BBDF-7B0AFCD76CD2}"/>
              </a:ext>
            </a:extLst>
          </p:cNvPr>
          <p:cNvSpPr>
            <a:spLocks/>
          </p:cNvSpPr>
          <p:nvPr/>
        </p:nvSpPr>
        <p:spPr bwMode="auto">
          <a:xfrm>
            <a:off x="5680249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0" name="Freeform 124">
            <a:extLst>
              <a:ext uri="{FF2B5EF4-FFF2-40B4-BE49-F238E27FC236}">
                <a16:creationId xmlns:a16="http://schemas.microsoft.com/office/drawing/2014/main" id="{198B3B60-7ECE-A745-A5DC-82691CFB9A5E}"/>
              </a:ext>
            </a:extLst>
          </p:cNvPr>
          <p:cNvSpPr>
            <a:spLocks/>
          </p:cNvSpPr>
          <p:nvPr/>
        </p:nvSpPr>
        <p:spPr bwMode="auto">
          <a:xfrm>
            <a:off x="5896273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1" name="Freeform 124">
            <a:extLst>
              <a:ext uri="{FF2B5EF4-FFF2-40B4-BE49-F238E27FC236}">
                <a16:creationId xmlns:a16="http://schemas.microsoft.com/office/drawing/2014/main" id="{FA707615-9FAF-8541-8F23-063D2753E602}"/>
              </a:ext>
            </a:extLst>
          </p:cNvPr>
          <p:cNvSpPr>
            <a:spLocks/>
          </p:cNvSpPr>
          <p:nvPr/>
        </p:nvSpPr>
        <p:spPr bwMode="auto">
          <a:xfrm>
            <a:off x="6112297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2" name="Freeform 124">
            <a:extLst>
              <a:ext uri="{FF2B5EF4-FFF2-40B4-BE49-F238E27FC236}">
                <a16:creationId xmlns:a16="http://schemas.microsoft.com/office/drawing/2014/main" id="{DF529CDA-B7EA-5A4F-9008-2E697F4C8BA0}"/>
              </a:ext>
            </a:extLst>
          </p:cNvPr>
          <p:cNvSpPr>
            <a:spLocks/>
          </p:cNvSpPr>
          <p:nvPr/>
        </p:nvSpPr>
        <p:spPr bwMode="auto">
          <a:xfrm>
            <a:off x="6372200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3" name="Freeform 124">
            <a:extLst>
              <a:ext uri="{FF2B5EF4-FFF2-40B4-BE49-F238E27FC236}">
                <a16:creationId xmlns:a16="http://schemas.microsoft.com/office/drawing/2014/main" id="{576ED2C7-AD5A-554B-A865-52CD6DFD47A4}"/>
              </a:ext>
            </a:extLst>
          </p:cNvPr>
          <p:cNvSpPr>
            <a:spLocks/>
          </p:cNvSpPr>
          <p:nvPr/>
        </p:nvSpPr>
        <p:spPr bwMode="auto">
          <a:xfrm>
            <a:off x="6588224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4" name="Freeform 124">
            <a:extLst>
              <a:ext uri="{FF2B5EF4-FFF2-40B4-BE49-F238E27FC236}">
                <a16:creationId xmlns:a16="http://schemas.microsoft.com/office/drawing/2014/main" id="{7D96CA6E-4FD5-E14B-8164-CDD69CBBFCA5}"/>
              </a:ext>
            </a:extLst>
          </p:cNvPr>
          <p:cNvSpPr>
            <a:spLocks/>
          </p:cNvSpPr>
          <p:nvPr/>
        </p:nvSpPr>
        <p:spPr bwMode="auto">
          <a:xfrm>
            <a:off x="6804248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5" name="Freeform 124">
            <a:extLst>
              <a:ext uri="{FF2B5EF4-FFF2-40B4-BE49-F238E27FC236}">
                <a16:creationId xmlns:a16="http://schemas.microsoft.com/office/drawing/2014/main" id="{CAA6D2E6-4282-264B-9E97-8A66E3CA75BA}"/>
              </a:ext>
            </a:extLst>
          </p:cNvPr>
          <p:cNvSpPr>
            <a:spLocks/>
          </p:cNvSpPr>
          <p:nvPr/>
        </p:nvSpPr>
        <p:spPr bwMode="auto">
          <a:xfrm>
            <a:off x="7020272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6" name="Freeform 124">
            <a:extLst>
              <a:ext uri="{FF2B5EF4-FFF2-40B4-BE49-F238E27FC236}">
                <a16:creationId xmlns:a16="http://schemas.microsoft.com/office/drawing/2014/main" id="{9AB88244-BAF5-B740-85FC-E2DEE4DFB8BE}"/>
              </a:ext>
            </a:extLst>
          </p:cNvPr>
          <p:cNvSpPr>
            <a:spLocks/>
          </p:cNvSpPr>
          <p:nvPr/>
        </p:nvSpPr>
        <p:spPr bwMode="auto">
          <a:xfrm>
            <a:off x="7308304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7" name="Freeform 124">
            <a:extLst>
              <a:ext uri="{FF2B5EF4-FFF2-40B4-BE49-F238E27FC236}">
                <a16:creationId xmlns:a16="http://schemas.microsoft.com/office/drawing/2014/main" id="{45595A42-D8CA-FC4C-8F36-8F05A0C05245}"/>
              </a:ext>
            </a:extLst>
          </p:cNvPr>
          <p:cNvSpPr>
            <a:spLocks/>
          </p:cNvSpPr>
          <p:nvPr/>
        </p:nvSpPr>
        <p:spPr bwMode="auto">
          <a:xfrm>
            <a:off x="7524328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8" name="Freeform 124">
            <a:extLst>
              <a:ext uri="{FF2B5EF4-FFF2-40B4-BE49-F238E27FC236}">
                <a16:creationId xmlns:a16="http://schemas.microsoft.com/office/drawing/2014/main" id="{8D75C9D7-5FF2-2F48-9E82-BADF302BA272}"/>
              </a:ext>
            </a:extLst>
          </p:cNvPr>
          <p:cNvSpPr>
            <a:spLocks/>
          </p:cNvSpPr>
          <p:nvPr/>
        </p:nvSpPr>
        <p:spPr bwMode="auto">
          <a:xfrm>
            <a:off x="7740352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9" name="Freeform 124">
            <a:extLst>
              <a:ext uri="{FF2B5EF4-FFF2-40B4-BE49-F238E27FC236}">
                <a16:creationId xmlns:a16="http://schemas.microsoft.com/office/drawing/2014/main" id="{94CC2DB9-0A2B-A245-B68A-54B3BDB4B776}"/>
              </a:ext>
            </a:extLst>
          </p:cNvPr>
          <p:cNvSpPr>
            <a:spLocks/>
          </p:cNvSpPr>
          <p:nvPr/>
        </p:nvSpPr>
        <p:spPr bwMode="auto">
          <a:xfrm>
            <a:off x="7956376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70" name="Freeform 124">
            <a:extLst>
              <a:ext uri="{FF2B5EF4-FFF2-40B4-BE49-F238E27FC236}">
                <a16:creationId xmlns:a16="http://schemas.microsoft.com/office/drawing/2014/main" id="{4CFEAB58-5852-2245-BAD4-7580BA154E9D}"/>
              </a:ext>
            </a:extLst>
          </p:cNvPr>
          <p:cNvSpPr>
            <a:spLocks/>
          </p:cNvSpPr>
          <p:nvPr/>
        </p:nvSpPr>
        <p:spPr bwMode="auto">
          <a:xfrm>
            <a:off x="8243391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71" name="Freeform 124">
            <a:extLst>
              <a:ext uri="{FF2B5EF4-FFF2-40B4-BE49-F238E27FC236}">
                <a16:creationId xmlns:a16="http://schemas.microsoft.com/office/drawing/2014/main" id="{1C6C71C5-206A-6D44-AC62-0598FA3E92EB}"/>
              </a:ext>
            </a:extLst>
          </p:cNvPr>
          <p:cNvSpPr>
            <a:spLocks/>
          </p:cNvSpPr>
          <p:nvPr/>
        </p:nvSpPr>
        <p:spPr bwMode="auto">
          <a:xfrm>
            <a:off x="8459415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72" name="Freeform 124">
            <a:extLst>
              <a:ext uri="{FF2B5EF4-FFF2-40B4-BE49-F238E27FC236}">
                <a16:creationId xmlns:a16="http://schemas.microsoft.com/office/drawing/2014/main" id="{2F4A6805-747C-EB45-AA44-05B0BA3A5049}"/>
              </a:ext>
            </a:extLst>
          </p:cNvPr>
          <p:cNvSpPr>
            <a:spLocks/>
          </p:cNvSpPr>
          <p:nvPr/>
        </p:nvSpPr>
        <p:spPr bwMode="auto">
          <a:xfrm>
            <a:off x="8675439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73" name="Freeform 124">
            <a:extLst>
              <a:ext uri="{FF2B5EF4-FFF2-40B4-BE49-F238E27FC236}">
                <a16:creationId xmlns:a16="http://schemas.microsoft.com/office/drawing/2014/main" id="{99B6DAA5-218F-AF40-AF2E-170453D87095}"/>
              </a:ext>
            </a:extLst>
          </p:cNvPr>
          <p:cNvSpPr>
            <a:spLocks/>
          </p:cNvSpPr>
          <p:nvPr/>
        </p:nvSpPr>
        <p:spPr bwMode="auto">
          <a:xfrm>
            <a:off x="8891463" y="4462904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7465758-9FFE-984D-97FA-F7DC3DDB1E54}"/>
              </a:ext>
            </a:extLst>
          </p:cNvPr>
          <p:cNvSpPr txBox="1"/>
          <p:nvPr/>
        </p:nvSpPr>
        <p:spPr>
          <a:xfrm>
            <a:off x="4076381" y="4555849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50E8425-C9E7-3F47-A06D-4898F9E82DD7}"/>
              </a:ext>
            </a:extLst>
          </p:cNvPr>
          <p:cNvSpPr txBox="1"/>
          <p:nvPr/>
        </p:nvSpPr>
        <p:spPr>
          <a:xfrm>
            <a:off x="4079855" y="5223266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95FF75A-9755-8A41-ABAC-579A91B4BC01}"/>
              </a:ext>
            </a:extLst>
          </p:cNvPr>
          <p:cNvSpPr txBox="1"/>
          <p:nvPr/>
        </p:nvSpPr>
        <p:spPr>
          <a:xfrm>
            <a:off x="4079855" y="5916625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4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1535C9E2-15FE-234C-B68C-7308C6598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185" y="4163637"/>
            <a:ext cx="3751670" cy="234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7D1AEFC-753B-764F-80EE-0252960E6BDD}"/>
              </a:ext>
            </a:extLst>
          </p:cNvPr>
          <p:cNvSpPr txBox="1"/>
          <p:nvPr/>
        </p:nvSpPr>
        <p:spPr>
          <a:xfrm>
            <a:off x="533477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CED2E71-B851-0441-AE97-2AED386B8295}"/>
              </a:ext>
            </a:extLst>
          </p:cNvPr>
          <p:cNvSpPr txBox="1"/>
          <p:nvPr/>
        </p:nvSpPr>
        <p:spPr>
          <a:xfrm>
            <a:off x="629362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9261BE1-155E-CD40-A144-BCC9DBE4B0BB}"/>
              </a:ext>
            </a:extLst>
          </p:cNvPr>
          <p:cNvSpPr txBox="1"/>
          <p:nvPr/>
        </p:nvSpPr>
        <p:spPr>
          <a:xfrm>
            <a:off x="720167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C4BDB66-90B6-1D42-BC32-646F6ED7DD64}"/>
              </a:ext>
            </a:extLst>
          </p:cNvPr>
          <p:cNvSpPr txBox="1"/>
          <p:nvPr/>
        </p:nvSpPr>
        <p:spPr>
          <a:xfrm>
            <a:off x="816052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72007B5-2003-FF4D-B168-FD6388068EA4}"/>
              </a:ext>
            </a:extLst>
          </p:cNvPr>
          <p:cNvSpPr txBox="1"/>
          <p:nvPr/>
        </p:nvSpPr>
        <p:spPr>
          <a:xfrm>
            <a:off x="323528" y="5085184"/>
            <a:ext cx="31770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How to avoid the</a:t>
            </a:r>
          </a:p>
          <a:p>
            <a:r>
              <a:rPr lang="en-US" sz="2400" dirty="0">
                <a:solidFill>
                  <a:srgbClr val="FF0000"/>
                </a:solidFill>
              </a:rPr>
              <a:t>warp underutilization?</a:t>
            </a:r>
          </a:p>
        </p:txBody>
      </p:sp>
    </p:spTree>
    <p:extLst>
      <p:ext uri="{BB962C8B-B14F-4D97-AF65-F5344CB8AC3E}">
        <p14:creationId xmlns:p14="http://schemas.microsoft.com/office/powerpoint/2010/main" val="152430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22" grpId="0" animBg="1"/>
      <p:bldP spid="78" grpId="0" animBg="1"/>
      <p:bldP spid="79" grpId="0" animBg="1"/>
      <p:bldP spid="80" grpId="0" animBg="1"/>
      <p:bldP spid="8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Divergence-Free Mapping (I)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1" y="908720"/>
            <a:ext cx="8568952" cy="5472534"/>
          </a:xfrm>
        </p:spPr>
        <p:txBody>
          <a:bodyPr>
            <a:normAutofit/>
          </a:bodyPr>
          <a:lstStyle/>
          <a:p>
            <a:r>
              <a:rPr lang="en-US" dirty="0"/>
              <a:t>All active threads belong to the same warp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100067" y="1799210"/>
            <a:ext cx="653445" cy="4356302"/>
          </a:xfrm>
          <a:prstGeom prst="rect">
            <a:avLst/>
          </a:prstGeom>
          <a:solidFill>
            <a:srgbClr val="FFD147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 sz="160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753513" y="1799210"/>
            <a:ext cx="653445" cy="4356302"/>
          </a:xfrm>
          <a:prstGeom prst="rect">
            <a:avLst/>
          </a:prstGeom>
          <a:solidFill>
            <a:srgbClr val="FF660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 sz="1600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406958" y="1799210"/>
            <a:ext cx="653445" cy="4356302"/>
          </a:xfrm>
          <a:prstGeom prst="rect">
            <a:avLst/>
          </a:prstGeom>
          <a:solidFill>
            <a:srgbClr val="7AC96C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 sz="1600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486286" y="1799210"/>
            <a:ext cx="653445" cy="4356302"/>
          </a:xfrm>
          <a:prstGeom prst="rect">
            <a:avLst/>
          </a:prstGeom>
          <a:solidFill>
            <a:srgbClr val="7AC96C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 sz="1600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139731" y="1799210"/>
            <a:ext cx="653445" cy="4356302"/>
          </a:xfrm>
          <a:prstGeom prst="rect">
            <a:avLst/>
          </a:prstGeom>
          <a:solidFill>
            <a:srgbClr val="FFD147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 sz="1600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793176" y="1799210"/>
            <a:ext cx="653445" cy="4356302"/>
          </a:xfrm>
          <a:prstGeom prst="rect">
            <a:avLst/>
          </a:prstGeom>
          <a:solidFill>
            <a:srgbClr val="FF660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 sz="160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446622" y="1799210"/>
            <a:ext cx="653445" cy="4356302"/>
          </a:xfrm>
          <a:prstGeom prst="rect">
            <a:avLst/>
          </a:prstGeom>
          <a:solidFill>
            <a:srgbClr val="7AC96C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 sz="1600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832840" y="1799210"/>
            <a:ext cx="653445" cy="4356302"/>
          </a:xfrm>
          <a:prstGeom prst="rect">
            <a:avLst/>
          </a:prstGeom>
          <a:solidFill>
            <a:srgbClr val="FF6600">
              <a:alpha val="5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 sz="1600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760235" y="1556792"/>
            <a:ext cx="74411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 dirty="0"/>
              <a:t>Thread 0</a:t>
            </a: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832840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486286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2139731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2793176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3446622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4100067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5406958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4753513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7367294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6713849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17</a:t>
            </a: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6060403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16</a:t>
            </a: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8020739" y="2234840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bg1"/>
                </a:solidFill>
              </a:rPr>
              <a:t>19</a:t>
            </a:r>
          </a:p>
        </p:txBody>
      </p:sp>
      <p:sp>
        <p:nvSpPr>
          <p:cNvPr id="31" name="Rectangle 28"/>
          <p:cNvSpPr>
            <a:spLocks noChangeArrowheads="1"/>
          </p:cNvSpPr>
          <p:nvPr/>
        </p:nvSpPr>
        <p:spPr bwMode="auto">
          <a:xfrm>
            <a:off x="832840" y="3251311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0+16</a:t>
            </a:r>
          </a:p>
        </p:txBody>
      </p:sp>
      <p:sp>
        <p:nvSpPr>
          <p:cNvPr id="32" name="Rectangle 29"/>
          <p:cNvSpPr>
            <a:spLocks noChangeArrowheads="1"/>
          </p:cNvSpPr>
          <p:nvPr/>
        </p:nvSpPr>
        <p:spPr bwMode="auto">
          <a:xfrm>
            <a:off x="1486286" y="3251311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>
              <a:solidFill>
                <a:schemeClr val="bg1"/>
              </a:solidFill>
            </a:endParaRP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2139731" y="3251311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>
              <a:solidFill>
                <a:schemeClr val="bg1"/>
              </a:solidFill>
            </a:endParaRPr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2793176" y="3251311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>
              <a:solidFill>
                <a:schemeClr val="bg1"/>
              </a:solidFill>
            </a:endParaRPr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3446622" y="3251311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>
              <a:solidFill>
                <a:schemeClr val="bg1"/>
              </a:solidFill>
            </a:endParaRPr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4100067" y="3251311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>
              <a:solidFill>
                <a:schemeClr val="bg1"/>
              </a:solidFill>
            </a:endParaRPr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5406958" y="3251311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15+31</a:t>
            </a:r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4753513" y="3251311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>
              <a:solidFill>
                <a:schemeClr val="bg1"/>
              </a:solidFill>
            </a:endParaRP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7367294" y="3251311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6713849" y="3251311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1" name="Rectangle 38"/>
          <p:cNvSpPr>
            <a:spLocks noChangeArrowheads="1"/>
          </p:cNvSpPr>
          <p:nvPr/>
        </p:nvSpPr>
        <p:spPr bwMode="auto">
          <a:xfrm>
            <a:off x="6060403" y="3251311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2" name="Rectangle 39"/>
          <p:cNvSpPr>
            <a:spLocks noChangeArrowheads="1"/>
          </p:cNvSpPr>
          <p:nvPr/>
        </p:nvSpPr>
        <p:spPr bwMode="auto">
          <a:xfrm>
            <a:off x="8020739" y="3251311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3" name="Rectangle 40"/>
          <p:cNvSpPr>
            <a:spLocks noChangeArrowheads="1"/>
          </p:cNvSpPr>
          <p:nvPr/>
        </p:nvSpPr>
        <p:spPr bwMode="auto">
          <a:xfrm>
            <a:off x="832840" y="4340386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s-ES_tradnl">
              <a:solidFill>
                <a:schemeClr val="bg1"/>
              </a:solidFill>
            </a:endParaRPr>
          </a:p>
        </p:txBody>
      </p:sp>
      <p:sp>
        <p:nvSpPr>
          <p:cNvPr id="44" name="Rectangle 41"/>
          <p:cNvSpPr>
            <a:spLocks noChangeArrowheads="1"/>
          </p:cNvSpPr>
          <p:nvPr/>
        </p:nvSpPr>
        <p:spPr bwMode="auto">
          <a:xfrm>
            <a:off x="1486286" y="4340386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>
              <a:solidFill>
                <a:schemeClr val="bg1"/>
              </a:solidFill>
            </a:endParaRPr>
          </a:p>
        </p:txBody>
      </p:sp>
      <p:sp>
        <p:nvSpPr>
          <p:cNvPr id="45" name="Rectangle 42"/>
          <p:cNvSpPr>
            <a:spLocks noChangeArrowheads="1"/>
          </p:cNvSpPr>
          <p:nvPr/>
        </p:nvSpPr>
        <p:spPr bwMode="auto">
          <a:xfrm>
            <a:off x="2139731" y="4340386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>
              <a:solidFill>
                <a:schemeClr val="bg1"/>
              </a:solidFill>
            </a:endParaRPr>
          </a:p>
        </p:txBody>
      </p:sp>
      <p:sp>
        <p:nvSpPr>
          <p:cNvPr id="46" name="Rectangle 43"/>
          <p:cNvSpPr>
            <a:spLocks noChangeArrowheads="1"/>
          </p:cNvSpPr>
          <p:nvPr/>
        </p:nvSpPr>
        <p:spPr bwMode="auto">
          <a:xfrm>
            <a:off x="2793176" y="4340386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>
              <a:solidFill>
                <a:schemeClr val="bg1"/>
              </a:solidFill>
            </a:endParaRPr>
          </a:p>
        </p:txBody>
      </p:sp>
      <p:sp>
        <p:nvSpPr>
          <p:cNvPr id="47" name="Rectangle 44"/>
          <p:cNvSpPr>
            <a:spLocks noChangeArrowheads="1"/>
          </p:cNvSpPr>
          <p:nvPr/>
        </p:nvSpPr>
        <p:spPr bwMode="auto">
          <a:xfrm>
            <a:off x="3446622" y="4340386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8" name="Rectangle 45"/>
          <p:cNvSpPr>
            <a:spLocks noChangeArrowheads="1"/>
          </p:cNvSpPr>
          <p:nvPr/>
        </p:nvSpPr>
        <p:spPr bwMode="auto">
          <a:xfrm>
            <a:off x="4100067" y="4340386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9" name="Rectangle 46"/>
          <p:cNvSpPr>
            <a:spLocks noChangeArrowheads="1"/>
          </p:cNvSpPr>
          <p:nvPr/>
        </p:nvSpPr>
        <p:spPr bwMode="auto">
          <a:xfrm>
            <a:off x="5406958" y="4340386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0" name="Rectangle 47"/>
          <p:cNvSpPr>
            <a:spLocks noChangeArrowheads="1"/>
          </p:cNvSpPr>
          <p:nvPr/>
        </p:nvSpPr>
        <p:spPr bwMode="auto">
          <a:xfrm>
            <a:off x="4753513" y="4340386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1" name="Rectangle 48"/>
          <p:cNvSpPr>
            <a:spLocks noChangeArrowheads="1"/>
          </p:cNvSpPr>
          <p:nvPr/>
        </p:nvSpPr>
        <p:spPr bwMode="auto">
          <a:xfrm>
            <a:off x="7367294" y="4340386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6713849" y="4340386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3" name="Rectangle 50"/>
          <p:cNvSpPr>
            <a:spLocks noChangeArrowheads="1"/>
          </p:cNvSpPr>
          <p:nvPr/>
        </p:nvSpPr>
        <p:spPr bwMode="auto">
          <a:xfrm>
            <a:off x="6060403" y="4340386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4" name="Rectangle 51"/>
          <p:cNvSpPr>
            <a:spLocks noChangeArrowheads="1"/>
          </p:cNvSpPr>
          <p:nvPr/>
        </p:nvSpPr>
        <p:spPr bwMode="auto">
          <a:xfrm>
            <a:off x="8020739" y="4340386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5" name="Rectangle 52"/>
          <p:cNvSpPr>
            <a:spLocks noChangeArrowheads="1"/>
          </p:cNvSpPr>
          <p:nvPr/>
        </p:nvSpPr>
        <p:spPr bwMode="auto">
          <a:xfrm>
            <a:off x="832840" y="5429462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6" name="Rectangle 53"/>
          <p:cNvSpPr>
            <a:spLocks noChangeArrowheads="1"/>
          </p:cNvSpPr>
          <p:nvPr/>
        </p:nvSpPr>
        <p:spPr bwMode="auto">
          <a:xfrm>
            <a:off x="1486286" y="5429462"/>
            <a:ext cx="653445" cy="435630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7" name="Rectangle 54"/>
          <p:cNvSpPr>
            <a:spLocks noChangeArrowheads="1"/>
          </p:cNvSpPr>
          <p:nvPr/>
        </p:nvSpPr>
        <p:spPr bwMode="auto">
          <a:xfrm>
            <a:off x="2139731" y="5429462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8" name="Rectangle 55"/>
          <p:cNvSpPr>
            <a:spLocks noChangeArrowheads="1"/>
          </p:cNvSpPr>
          <p:nvPr/>
        </p:nvSpPr>
        <p:spPr bwMode="auto">
          <a:xfrm>
            <a:off x="2793176" y="5429462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59" name="Rectangle 56"/>
          <p:cNvSpPr>
            <a:spLocks noChangeArrowheads="1"/>
          </p:cNvSpPr>
          <p:nvPr/>
        </p:nvSpPr>
        <p:spPr bwMode="auto">
          <a:xfrm>
            <a:off x="3446622" y="5429462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0" name="Rectangle 57"/>
          <p:cNvSpPr>
            <a:spLocks noChangeArrowheads="1"/>
          </p:cNvSpPr>
          <p:nvPr/>
        </p:nvSpPr>
        <p:spPr bwMode="auto">
          <a:xfrm>
            <a:off x="4100067" y="5429462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1" name="Rectangle 58"/>
          <p:cNvSpPr>
            <a:spLocks noChangeArrowheads="1"/>
          </p:cNvSpPr>
          <p:nvPr/>
        </p:nvSpPr>
        <p:spPr bwMode="auto">
          <a:xfrm>
            <a:off x="5406958" y="5429462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2" name="Rectangle 59"/>
          <p:cNvSpPr>
            <a:spLocks noChangeArrowheads="1"/>
          </p:cNvSpPr>
          <p:nvPr/>
        </p:nvSpPr>
        <p:spPr bwMode="auto">
          <a:xfrm>
            <a:off x="4753513" y="5429462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3" name="Rectangle 60"/>
          <p:cNvSpPr>
            <a:spLocks noChangeArrowheads="1"/>
          </p:cNvSpPr>
          <p:nvPr/>
        </p:nvSpPr>
        <p:spPr bwMode="auto">
          <a:xfrm>
            <a:off x="7367294" y="5429462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4" name="Rectangle 61"/>
          <p:cNvSpPr>
            <a:spLocks noChangeArrowheads="1"/>
          </p:cNvSpPr>
          <p:nvPr/>
        </p:nvSpPr>
        <p:spPr bwMode="auto">
          <a:xfrm>
            <a:off x="6713849" y="5429462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5" name="Rectangle 62"/>
          <p:cNvSpPr>
            <a:spLocks noChangeArrowheads="1"/>
          </p:cNvSpPr>
          <p:nvPr/>
        </p:nvSpPr>
        <p:spPr bwMode="auto">
          <a:xfrm>
            <a:off x="6060403" y="5429462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6" name="Rectangle 63"/>
          <p:cNvSpPr>
            <a:spLocks noChangeArrowheads="1"/>
          </p:cNvSpPr>
          <p:nvPr/>
        </p:nvSpPr>
        <p:spPr bwMode="auto">
          <a:xfrm>
            <a:off x="8020739" y="5429462"/>
            <a:ext cx="653445" cy="4356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7" name="Line 64"/>
          <p:cNvSpPr>
            <a:spLocks noChangeShapeType="1"/>
          </p:cNvSpPr>
          <p:nvPr/>
        </p:nvSpPr>
        <p:spPr bwMode="auto">
          <a:xfrm>
            <a:off x="1123261" y="2670470"/>
            <a:ext cx="0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8" name="Line 65"/>
          <p:cNvSpPr>
            <a:spLocks noChangeShapeType="1"/>
          </p:cNvSpPr>
          <p:nvPr/>
        </p:nvSpPr>
        <p:spPr bwMode="auto">
          <a:xfrm flipH="1">
            <a:off x="1268471" y="2670470"/>
            <a:ext cx="4937143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9" name="Line 66"/>
          <p:cNvSpPr>
            <a:spLocks noChangeShapeType="1"/>
          </p:cNvSpPr>
          <p:nvPr/>
        </p:nvSpPr>
        <p:spPr bwMode="auto">
          <a:xfrm>
            <a:off x="1776706" y="2670470"/>
            <a:ext cx="0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" name="Line 67"/>
          <p:cNvSpPr>
            <a:spLocks noChangeShapeType="1"/>
          </p:cNvSpPr>
          <p:nvPr/>
        </p:nvSpPr>
        <p:spPr bwMode="auto">
          <a:xfrm flipH="1">
            <a:off x="1849311" y="2670470"/>
            <a:ext cx="5009748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1" name="Line 68"/>
          <p:cNvSpPr>
            <a:spLocks noChangeShapeType="1"/>
          </p:cNvSpPr>
          <p:nvPr/>
        </p:nvSpPr>
        <p:spPr bwMode="auto">
          <a:xfrm>
            <a:off x="2430151" y="2670470"/>
            <a:ext cx="0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2" name="Line 69"/>
          <p:cNvSpPr>
            <a:spLocks noChangeShapeType="1"/>
          </p:cNvSpPr>
          <p:nvPr/>
        </p:nvSpPr>
        <p:spPr bwMode="auto">
          <a:xfrm flipH="1">
            <a:off x="2502756" y="2670470"/>
            <a:ext cx="5082353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3" name="Line 70"/>
          <p:cNvSpPr>
            <a:spLocks noChangeShapeType="1"/>
          </p:cNvSpPr>
          <p:nvPr/>
        </p:nvSpPr>
        <p:spPr bwMode="auto">
          <a:xfrm>
            <a:off x="3083597" y="2670470"/>
            <a:ext cx="0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4" name="Line 71"/>
          <p:cNvSpPr>
            <a:spLocks noChangeShapeType="1"/>
          </p:cNvSpPr>
          <p:nvPr/>
        </p:nvSpPr>
        <p:spPr bwMode="auto">
          <a:xfrm flipH="1">
            <a:off x="3156202" y="2670470"/>
            <a:ext cx="5082353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5" name="Line 72"/>
          <p:cNvSpPr>
            <a:spLocks noChangeShapeType="1"/>
          </p:cNvSpPr>
          <p:nvPr/>
        </p:nvSpPr>
        <p:spPr bwMode="auto">
          <a:xfrm>
            <a:off x="3737042" y="2670470"/>
            <a:ext cx="0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6" name="Line 73"/>
          <p:cNvSpPr>
            <a:spLocks noChangeShapeType="1"/>
          </p:cNvSpPr>
          <p:nvPr/>
        </p:nvSpPr>
        <p:spPr bwMode="auto">
          <a:xfrm flipH="1">
            <a:off x="3882252" y="2670470"/>
            <a:ext cx="5009748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7" name="Line 74"/>
          <p:cNvSpPr>
            <a:spLocks noChangeShapeType="1"/>
          </p:cNvSpPr>
          <p:nvPr/>
        </p:nvSpPr>
        <p:spPr bwMode="auto">
          <a:xfrm>
            <a:off x="4390487" y="2670470"/>
            <a:ext cx="0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8" name="Line 75"/>
          <p:cNvSpPr>
            <a:spLocks noChangeShapeType="1"/>
          </p:cNvSpPr>
          <p:nvPr/>
        </p:nvSpPr>
        <p:spPr bwMode="auto">
          <a:xfrm>
            <a:off x="1123261" y="3686941"/>
            <a:ext cx="0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9" name="Line 76"/>
          <p:cNvSpPr>
            <a:spLocks noChangeShapeType="1"/>
          </p:cNvSpPr>
          <p:nvPr/>
        </p:nvSpPr>
        <p:spPr bwMode="auto">
          <a:xfrm flipH="1">
            <a:off x="1268471" y="3686941"/>
            <a:ext cx="2323361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0" name="Line 77"/>
          <p:cNvSpPr>
            <a:spLocks noChangeShapeType="1"/>
          </p:cNvSpPr>
          <p:nvPr/>
        </p:nvSpPr>
        <p:spPr bwMode="auto">
          <a:xfrm>
            <a:off x="1776706" y="3686941"/>
            <a:ext cx="0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1" name="Line 78"/>
          <p:cNvSpPr>
            <a:spLocks noChangeShapeType="1"/>
          </p:cNvSpPr>
          <p:nvPr/>
        </p:nvSpPr>
        <p:spPr bwMode="auto">
          <a:xfrm flipH="1">
            <a:off x="1921916" y="3686941"/>
            <a:ext cx="2323361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2" name="Line 79"/>
          <p:cNvSpPr>
            <a:spLocks noChangeShapeType="1"/>
          </p:cNvSpPr>
          <p:nvPr/>
        </p:nvSpPr>
        <p:spPr bwMode="auto">
          <a:xfrm>
            <a:off x="1123261" y="4776016"/>
            <a:ext cx="0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3" name="Line 80"/>
          <p:cNvSpPr>
            <a:spLocks noChangeShapeType="1"/>
          </p:cNvSpPr>
          <p:nvPr/>
        </p:nvSpPr>
        <p:spPr bwMode="auto">
          <a:xfrm flipH="1">
            <a:off x="3301412" y="3686941"/>
            <a:ext cx="2395966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4" name="Text Box 81"/>
          <p:cNvSpPr txBox="1">
            <a:spLocks noChangeArrowheads="1"/>
          </p:cNvSpPr>
          <p:nvPr/>
        </p:nvSpPr>
        <p:spPr bwMode="auto">
          <a:xfrm>
            <a:off x="542420" y="3251311"/>
            <a:ext cx="320672" cy="43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85" name="Text Box 82"/>
          <p:cNvSpPr txBox="1">
            <a:spLocks noChangeArrowheads="1"/>
          </p:cNvSpPr>
          <p:nvPr/>
        </p:nvSpPr>
        <p:spPr bwMode="auto">
          <a:xfrm>
            <a:off x="542420" y="4340386"/>
            <a:ext cx="3113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86" name="Text Box 83"/>
          <p:cNvSpPr txBox="1">
            <a:spLocks noChangeArrowheads="1"/>
          </p:cNvSpPr>
          <p:nvPr/>
        </p:nvSpPr>
        <p:spPr bwMode="auto">
          <a:xfrm>
            <a:off x="542420" y="5429462"/>
            <a:ext cx="3113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87" name="Line 84"/>
          <p:cNvSpPr>
            <a:spLocks noChangeShapeType="1"/>
          </p:cNvSpPr>
          <p:nvPr/>
        </p:nvSpPr>
        <p:spPr bwMode="auto">
          <a:xfrm>
            <a:off x="5043933" y="2670470"/>
            <a:ext cx="0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8" name="Line 85"/>
          <p:cNvSpPr>
            <a:spLocks noChangeShapeType="1"/>
          </p:cNvSpPr>
          <p:nvPr/>
        </p:nvSpPr>
        <p:spPr bwMode="auto">
          <a:xfrm>
            <a:off x="5697378" y="2670470"/>
            <a:ext cx="0" cy="5808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9" name="Line 86"/>
          <p:cNvSpPr>
            <a:spLocks noChangeShapeType="1"/>
          </p:cNvSpPr>
          <p:nvPr/>
        </p:nvSpPr>
        <p:spPr bwMode="auto">
          <a:xfrm>
            <a:off x="2430151" y="3686941"/>
            <a:ext cx="0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0" name="Line 87"/>
          <p:cNvSpPr>
            <a:spLocks noChangeShapeType="1"/>
          </p:cNvSpPr>
          <p:nvPr/>
        </p:nvSpPr>
        <p:spPr bwMode="auto">
          <a:xfrm>
            <a:off x="3083597" y="3686941"/>
            <a:ext cx="0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1" name="Line 88"/>
          <p:cNvSpPr>
            <a:spLocks noChangeShapeType="1"/>
          </p:cNvSpPr>
          <p:nvPr/>
        </p:nvSpPr>
        <p:spPr bwMode="auto">
          <a:xfrm flipH="1">
            <a:off x="2647966" y="3686941"/>
            <a:ext cx="2323361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2" name="Line 89"/>
          <p:cNvSpPr>
            <a:spLocks noChangeShapeType="1"/>
          </p:cNvSpPr>
          <p:nvPr/>
        </p:nvSpPr>
        <p:spPr bwMode="auto">
          <a:xfrm>
            <a:off x="1776706" y="4776016"/>
            <a:ext cx="0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3" name="Line 90"/>
          <p:cNvSpPr>
            <a:spLocks noChangeShapeType="1"/>
          </p:cNvSpPr>
          <p:nvPr/>
        </p:nvSpPr>
        <p:spPr bwMode="auto">
          <a:xfrm flipH="1">
            <a:off x="1341076" y="4776016"/>
            <a:ext cx="1089076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4" name="Line 91"/>
          <p:cNvSpPr>
            <a:spLocks noChangeShapeType="1"/>
          </p:cNvSpPr>
          <p:nvPr/>
        </p:nvSpPr>
        <p:spPr bwMode="auto">
          <a:xfrm flipH="1">
            <a:off x="1921916" y="4776016"/>
            <a:ext cx="1161681" cy="6534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5" name="Text Box 92"/>
          <p:cNvSpPr txBox="1">
            <a:spLocks noChangeArrowheads="1"/>
          </p:cNvSpPr>
          <p:nvPr/>
        </p:nvSpPr>
        <p:spPr bwMode="auto">
          <a:xfrm>
            <a:off x="1413681" y="1556792"/>
            <a:ext cx="74411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/>
              <a:t>Thread 1</a:t>
            </a:r>
          </a:p>
        </p:txBody>
      </p:sp>
      <p:sp>
        <p:nvSpPr>
          <p:cNvPr id="96" name="Text Box 93"/>
          <p:cNvSpPr txBox="1">
            <a:spLocks noChangeArrowheads="1"/>
          </p:cNvSpPr>
          <p:nvPr/>
        </p:nvSpPr>
        <p:spPr bwMode="auto">
          <a:xfrm>
            <a:off x="2067126" y="1556792"/>
            <a:ext cx="74411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 dirty="0"/>
              <a:t>Thread 2</a:t>
            </a:r>
          </a:p>
        </p:txBody>
      </p:sp>
      <p:sp>
        <p:nvSpPr>
          <p:cNvPr id="97" name="Text Box 94"/>
          <p:cNvSpPr txBox="1">
            <a:spLocks noChangeArrowheads="1"/>
          </p:cNvSpPr>
          <p:nvPr/>
        </p:nvSpPr>
        <p:spPr bwMode="auto">
          <a:xfrm>
            <a:off x="4644008" y="1556792"/>
            <a:ext cx="82105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 dirty="0"/>
              <a:t>Thread 14</a:t>
            </a:r>
          </a:p>
        </p:txBody>
      </p:sp>
      <p:sp>
        <p:nvSpPr>
          <p:cNvPr id="98" name="Text Box 95"/>
          <p:cNvSpPr txBox="1">
            <a:spLocks noChangeArrowheads="1"/>
          </p:cNvSpPr>
          <p:nvPr/>
        </p:nvSpPr>
        <p:spPr bwMode="auto">
          <a:xfrm>
            <a:off x="5334353" y="1556792"/>
            <a:ext cx="82105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100"/>
              <a:t>Thread 15</a:t>
            </a:r>
          </a:p>
        </p:txBody>
      </p:sp>
      <p:sp>
        <p:nvSpPr>
          <p:cNvPr id="99" name="Text Box 87"/>
          <p:cNvSpPr txBox="1">
            <a:spLocks noChangeArrowheads="1"/>
          </p:cNvSpPr>
          <p:nvPr/>
        </p:nvSpPr>
        <p:spPr bwMode="auto">
          <a:xfrm rot="16200000">
            <a:off x="-180484" y="5085369"/>
            <a:ext cx="980168" cy="32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iterations</a:t>
            </a:r>
          </a:p>
        </p:txBody>
      </p:sp>
      <p:sp>
        <p:nvSpPr>
          <p:cNvPr id="100" name="Line 88"/>
          <p:cNvSpPr>
            <a:spLocks noChangeShapeType="1"/>
          </p:cNvSpPr>
          <p:nvPr/>
        </p:nvSpPr>
        <p:spPr bwMode="auto">
          <a:xfrm>
            <a:off x="469815" y="5075205"/>
            <a:ext cx="0" cy="7260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21</a:t>
            </a:fld>
            <a:endParaRPr lang="en-US" altLang="en-US"/>
          </a:p>
        </p:txBody>
      </p:sp>
      <p:sp>
        <p:nvSpPr>
          <p:cNvPr id="102" name="CuadroTexto 26">
            <a:extLst>
              <a:ext uri="{FF2B5EF4-FFF2-40B4-BE49-F238E27FC236}">
                <a16:creationId xmlns:a16="http://schemas.microsoft.com/office/drawing/2014/main" id="{9BBD14E6-7C12-094E-80BE-D5360A3E1470}"/>
              </a:ext>
            </a:extLst>
          </p:cNvPr>
          <p:cNvSpPr txBox="1"/>
          <p:nvPr/>
        </p:nvSpPr>
        <p:spPr>
          <a:xfrm>
            <a:off x="228600" y="6495225"/>
            <a:ext cx="12747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Slide credit: </a:t>
            </a:r>
            <a:r>
              <a:rPr lang="en-US" sz="800" dirty="0" err="1"/>
              <a:t>Hwu</a:t>
            </a:r>
            <a:r>
              <a:rPr lang="en-US" sz="800" dirty="0"/>
              <a:t> &amp; Kirk</a:t>
            </a:r>
          </a:p>
        </p:txBody>
      </p:sp>
      <p:sp>
        <p:nvSpPr>
          <p:cNvPr id="101" name="Text Box 93">
            <a:extLst>
              <a:ext uri="{FF2B5EF4-FFF2-40B4-BE49-F238E27FC236}">
                <a16:creationId xmlns:a16="http://schemas.microsoft.com/office/drawing/2014/main" id="{3F240E91-1B52-7843-A63A-BEDA2889C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7358" y="1503481"/>
            <a:ext cx="3097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0299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/>
      <p:bldP spid="85" grpId="0"/>
      <p:bldP spid="86" grpId="0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/>
      <p:bldP spid="96" grpId="0"/>
      <p:bldP spid="97" grpId="0"/>
      <p:bldP spid="98" grpId="0"/>
      <p:bldP spid="99" grpId="0"/>
      <p:bldP spid="99" grpId="1"/>
      <p:bldP spid="100" grpId="0" animBg="1"/>
      <p:bldP spid="100" grpId="1" animBg="1"/>
      <p:bldP spid="10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Divergence-Free Mapping (II)</a:t>
            </a:r>
            <a:endParaRPr lang="en-U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1" y="908720"/>
            <a:ext cx="8568952" cy="5472534"/>
          </a:xfrm>
        </p:spPr>
        <p:txBody>
          <a:bodyPr>
            <a:normAutofit/>
          </a:bodyPr>
          <a:lstStyle/>
          <a:p>
            <a:r>
              <a:rPr lang="en-US" dirty="0"/>
              <a:t>Program with </a:t>
            </a:r>
            <a:r>
              <a:rPr lang="en-US" dirty="0">
                <a:solidFill>
                  <a:srgbClr val="00B050"/>
                </a:solidFill>
              </a:rPr>
              <a:t>high SIMD utilization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62080" y="1543432"/>
            <a:ext cx="79543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-403225"/>
            <a:r>
              <a:rPr lang="en-US" sz="1400" dirty="0">
                <a:latin typeface="Courier"/>
                <a:cs typeface="Courier"/>
              </a:rPr>
              <a:t>__shared__ float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[]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unsigned </a:t>
            </a:r>
            <a:r>
              <a:rPr lang="en-US" sz="1400" dirty="0" err="1">
                <a:latin typeface="Courier"/>
                <a:cs typeface="Courier"/>
              </a:rPr>
              <a:t>int</a:t>
            </a:r>
            <a:r>
              <a:rPr lang="en-US" sz="1400" dirty="0">
                <a:latin typeface="Courier"/>
                <a:cs typeface="Courier"/>
              </a:rPr>
              <a:t> t = </a:t>
            </a:r>
            <a:r>
              <a:rPr lang="en-US" sz="1400" dirty="0" err="1">
                <a:latin typeface="Courier"/>
                <a:cs typeface="Courier"/>
              </a:rPr>
              <a:t>threadIdx.x</a:t>
            </a:r>
            <a:r>
              <a:rPr lang="en-US" sz="1400" dirty="0">
                <a:latin typeface="Courier"/>
                <a:cs typeface="Courier"/>
              </a:rPr>
              <a:t>;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for(</a:t>
            </a:r>
            <a:r>
              <a:rPr lang="en-US" sz="1400" dirty="0" err="1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 stride = </a:t>
            </a:r>
            <a:r>
              <a:rPr lang="en-US" sz="1400" dirty="0" err="1">
                <a:solidFill>
                  <a:srgbClr val="0000FF"/>
                </a:solidFill>
                <a:latin typeface="Courier"/>
                <a:cs typeface="Courier"/>
              </a:rPr>
              <a:t>blockDim.x</a:t>
            </a:r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; stride &gt; 0;  stride &gt;&gt; 1){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  __</a:t>
            </a:r>
            <a:r>
              <a:rPr lang="en-US" sz="1400" dirty="0" err="1">
                <a:latin typeface="Courier"/>
                <a:cs typeface="Courier"/>
              </a:rPr>
              <a:t>syncthreads</a:t>
            </a:r>
            <a:r>
              <a:rPr lang="en-US" sz="1400" dirty="0">
                <a:latin typeface="Courier"/>
                <a:cs typeface="Courier"/>
              </a:rPr>
              <a:t>();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solidFill>
                  <a:srgbClr val="00B050"/>
                </a:solidFill>
                <a:latin typeface="Courier"/>
                <a:cs typeface="Courier"/>
              </a:rPr>
              <a:t>  if (t &lt; stride)</a:t>
            </a: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   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[t] +=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[t + stride];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22" name="Freeform 124">
            <a:extLst>
              <a:ext uri="{FF2B5EF4-FFF2-40B4-BE49-F238E27FC236}">
                <a16:creationId xmlns:a16="http://schemas.microsoft.com/office/drawing/2014/main" id="{54613223-A5DB-7C44-B388-D7F1A6C5A541}"/>
              </a:ext>
            </a:extLst>
          </p:cNvPr>
          <p:cNvSpPr>
            <a:spLocks/>
          </p:cNvSpPr>
          <p:nvPr/>
        </p:nvSpPr>
        <p:spPr bwMode="auto">
          <a:xfrm>
            <a:off x="546422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3" name="Freeform 124">
            <a:extLst>
              <a:ext uri="{FF2B5EF4-FFF2-40B4-BE49-F238E27FC236}">
                <a16:creationId xmlns:a16="http://schemas.microsoft.com/office/drawing/2014/main" id="{CC49BFF9-A3D8-CB4E-AE95-4DABC19DC860}"/>
              </a:ext>
            </a:extLst>
          </p:cNvPr>
          <p:cNvSpPr>
            <a:spLocks/>
          </p:cNvSpPr>
          <p:nvPr/>
        </p:nvSpPr>
        <p:spPr bwMode="auto">
          <a:xfrm>
            <a:off x="568024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4" name="Freeform 124">
            <a:extLst>
              <a:ext uri="{FF2B5EF4-FFF2-40B4-BE49-F238E27FC236}">
                <a16:creationId xmlns:a16="http://schemas.microsoft.com/office/drawing/2014/main" id="{791D5E78-38E9-7C4F-B22A-405CABFD299D}"/>
              </a:ext>
            </a:extLst>
          </p:cNvPr>
          <p:cNvSpPr>
            <a:spLocks/>
          </p:cNvSpPr>
          <p:nvPr/>
        </p:nvSpPr>
        <p:spPr bwMode="auto">
          <a:xfrm>
            <a:off x="589627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5" name="Freeform 124">
            <a:extLst>
              <a:ext uri="{FF2B5EF4-FFF2-40B4-BE49-F238E27FC236}">
                <a16:creationId xmlns:a16="http://schemas.microsoft.com/office/drawing/2014/main" id="{8E214982-CF9D-454E-8DCA-3655FB08E46D}"/>
              </a:ext>
            </a:extLst>
          </p:cNvPr>
          <p:cNvSpPr>
            <a:spLocks/>
          </p:cNvSpPr>
          <p:nvPr/>
        </p:nvSpPr>
        <p:spPr bwMode="auto">
          <a:xfrm>
            <a:off x="6112297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6" name="Freeform 124">
            <a:extLst>
              <a:ext uri="{FF2B5EF4-FFF2-40B4-BE49-F238E27FC236}">
                <a16:creationId xmlns:a16="http://schemas.microsoft.com/office/drawing/2014/main" id="{7DEC92B0-1899-784B-80C6-012C81180396}"/>
              </a:ext>
            </a:extLst>
          </p:cNvPr>
          <p:cNvSpPr>
            <a:spLocks/>
          </p:cNvSpPr>
          <p:nvPr/>
        </p:nvSpPr>
        <p:spPr bwMode="auto">
          <a:xfrm>
            <a:off x="6372200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7" name="Freeform 124">
            <a:extLst>
              <a:ext uri="{FF2B5EF4-FFF2-40B4-BE49-F238E27FC236}">
                <a16:creationId xmlns:a16="http://schemas.microsoft.com/office/drawing/2014/main" id="{44C9E0F9-EF5A-AE4D-B21D-0DE42009EC37}"/>
              </a:ext>
            </a:extLst>
          </p:cNvPr>
          <p:cNvSpPr>
            <a:spLocks/>
          </p:cNvSpPr>
          <p:nvPr/>
        </p:nvSpPr>
        <p:spPr bwMode="auto">
          <a:xfrm>
            <a:off x="658822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8" name="Freeform 124">
            <a:extLst>
              <a:ext uri="{FF2B5EF4-FFF2-40B4-BE49-F238E27FC236}">
                <a16:creationId xmlns:a16="http://schemas.microsoft.com/office/drawing/2014/main" id="{78570FB5-1486-CF4B-928B-CFADE186297C}"/>
              </a:ext>
            </a:extLst>
          </p:cNvPr>
          <p:cNvSpPr>
            <a:spLocks/>
          </p:cNvSpPr>
          <p:nvPr/>
        </p:nvSpPr>
        <p:spPr bwMode="auto">
          <a:xfrm>
            <a:off x="680424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9" name="Freeform 124">
            <a:extLst>
              <a:ext uri="{FF2B5EF4-FFF2-40B4-BE49-F238E27FC236}">
                <a16:creationId xmlns:a16="http://schemas.microsoft.com/office/drawing/2014/main" id="{26363146-1016-1640-B043-54BC7E74D9A2}"/>
              </a:ext>
            </a:extLst>
          </p:cNvPr>
          <p:cNvSpPr>
            <a:spLocks/>
          </p:cNvSpPr>
          <p:nvPr/>
        </p:nvSpPr>
        <p:spPr bwMode="auto">
          <a:xfrm>
            <a:off x="702027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0" name="Freeform 124">
            <a:extLst>
              <a:ext uri="{FF2B5EF4-FFF2-40B4-BE49-F238E27FC236}">
                <a16:creationId xmlns:a16="http://schemas.microsoft.com/office/drawing/2014/main" id="{98B0365F-413B-C544-8AAA-587834BD8B30}"/>
              </a:ext>
            </a:extLst>
          </p:cNvPr>
          <p:cNvSpPr>
            <a:spLocks/>
          </p:cNvSpPr>
          <p:nvPr/>
        </p:nvSpPr>
        <p:spPr bwMode="auto">
          <a:xfrm>
            <a:off x="730830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1" name="Freeform 124">
            <a:extLst>
              <a:ext uri="{FF2B5EF4-FFF2-40B4-BE49-F238E27FC236}">
                <a16:creationId xmlns:a16="http://schemas.microsoft.com/office/drawing/2014/main" id="{2A49C649-28B3-5542-A7B4-C783190A404C}"/>
              </a:ext>
            </a:extLst>
          </p:cNvPr>
          <p:cNvSpPr>
            <a:spLocks/>
          </p:cNvSpPr>
          <p:nvPr/>
        </p:nvSpPr>
        <p:spPr bwMode="auto">
          <a:xfrm>
            <a:off x="752432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2" name="Freeform 124">
            <a:extLst>
              <a:ext uri="{FF2B5EF4-FFF2-40B4-BE49-F238E27FC236}">
                <a16:creationId xmlns:a16="http://schemas.microsoft.com/office/drawing/2014/main" id="{FC149258-E5B6-314C-B40A-BACA88E74559}"/>
              </a:ext>
            </a:extLst>
          </p:cNvPr>
          <p:cNvSpPr>
            <a:spLocks/>
          </p:cNvSpPr>
          <p:nvPr/>
        </p:nvSpPr>
        <p:spPr bwMode="auto">
          <a:xfrm>
            <a:off x="774035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3" name="Freeform 124">
            <a:extLst>
              <a:ext uri="{FF2B5EF4-FFF2-40B4-BE49-F238E27FC236}">
                <a16:creationId xmlns:a16="http://schemas.microsoft.com/office/drawing/2014/main" id="{01CD9033-E2E4-7240-A1BF-338B48C3547B}"/>
              </a:ext>
            </a:extLst>
          </p:cNvPr>
          <p:cNvSpPr>
            <a:spLocks/>
          </p:cNvSpPr>
          <p:nvPr/>
        </p:nvSpPr>
        <p:spPr bwMode="auto">
          <a:xfrm>
            <a:off x="7956376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4" name="Freeform 124">
            <a:extLst>
              <a:ext uri="{FF2B5EF4-FFF2-40B4-BE49-F238E27FC236}">
                <a16:creationId xmlns:a16="http://schemas.microsoft.com/office/drawing/2014/main" id="{948D43BB-A045-224F-BDE7-44B8116F0A49}"/>
              </a:ext>
            </a:extLst>
          </p:cNvPr>
          <p:cNvSpPr>
            <a:spLocks/>
          </p:cNvSpPr>
          <p:nvPr/>
        </p:nvSpPr>
        <p:spPr bwMode="auto">
          <a:xfrm>
            <a:off x="8243391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5" name="Freeform 124">
            <a:extLst>
              <a:ext uri="{FF2B5EF4-FFF2-40B4-BE49-F238E27FC236}">
                <a16:creationId xmlns:a16="http://schemas.microsoft.com/office/drawing/2014/main" id="{37DD8ED3-48CE-5845-AD61-F5C23B561073}"/>
              </a:ext>
            </a:extLst>
          </p:cNvPr>
          <p:cNvSpPr>
            <a:spLocks/>
          </p:cNvSpPr>
          <p:nvPr/>
        </p:nvSpPr>
        <p:spPr bwMode="auto">
          <a:xfrm>
            <a:off x="845941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6" name="Freeform 124">
            <a:extLst>
              <a:ext uri="{FF2B5EF4-FFF2-40B4-BE49-F238E27FC236}">
                <a16:creationId xmlns:a16="http://schemas.microsoft.com/office/drawing/2014/main" id="{F657EAF5-AE76-6B42-8A0E-9AA755DB1B26}"/>
              </a:ext>
            </a:extLst>
          </p:cNvPr>
          <p:cNvSpPr>
            <a:spLocks/>
          </p:cNvSpPr>
          <p:nvPr/>
        </p:nvSpPr>
        <p:spPr bwMode="auto">
          <a:xfrm>
            <a:off x="867543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7" name="Freeform 124">
            <a:extLst>
              <a:ext uri="{FF2B5EF4-FFF2-40B4-BE49-F238E27FC236}">
                <a16:creationId xmlns:a16="http://schemas.microsoft.com/office/drawing/2014/main" id="{C3984FBF-A060-DC47-8DA9-BC89CF341A19}"/>
              </a:ext>
            </a:extLst>
          </p:cNvPr>
          <p:cNvSpPr>
            <a:spLocks/>
          </p:cNvSpPr>
          <p:nvPr/>
        </p:nvSpPr>
        <p:spPr bwMode="auto">
          <a:xfrm>
            <a:off x="889146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8" name="Freeform 124">
            <a:extLst>
              <a:ext uri="{FF2B5EF4-FFF2-40B4-BE49-F238E27FC236}">
                <a16:creationId xmlns:a16="http://schemas.microsoft.com/office/drawing/2014/main" id="{1F4ED1D0-55AE-2246-A10B-FC397742424E}"/>
              </a:ext>
            </a:extLst>
          </p:cNvPr>
          <p:cNvSpPr>
            <a:spLocks/>
          </p:cNvSpPr>
          <p:nvPr/>
        </p:nvSpPr>
        <p:spPr bwMode="auto">
          <a:xfrm>
            <a:off x="5453054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9" name="Freeform 124">
            <a:extLst>
              <a:ext uri="{FF2B5EF4-FFF2-40B4-BE49-F238E27FC236}">
                <a16:creationId xmlns:a16="http://schemas.microsoft.com/office/drawing/2014/main" id="{F7C1F4D9-21EB-F54D-8E7D-E2941343753B}"/>
              </a:ext>
            </a:extLst>
          </p:cNvPr>
          <p:cNvSpPr>
            <a:spLocks/>
          </p:cNvSpPr>
          <p:nvPr/>
        </p:nvSpPr>
        <p:spPr bwMode="auto">
          <a:xfrm>
            <a:off x="5669078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0" name="Freeform 124">
            <a:extLst>
              <a:ext uri="{FF2B5EF4-FFF2-40B4-BE49-F238E27FC236}">
                <a16:creationId xmlns:a16="http://schemas.microsoft.com/office/drawing/2014/main" id="{24B9E8E1-4411-CA44-AAB4-7F176DC59BE1}"/>
              </a:ext>
            </a:extLst>
          </p:cNvPr>
          <p:cNvSpPr>
            <a:spLocks/>
          </p:cNvSpPr>
          <p:nvPr/>
        </p:nvSpPr>
        <p:spPr bwMode="auto">
          <a:xfrm>
            <a:off x="5885102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1" name="Freeform 124">
            <a:extLst>
              <a:ext uri="{FF2B5EF4-FFF2-40B4-BE49-F238E27FC236}">
                <a16:creationId xmlns:a16="http://schemas.microsoft.com/office/drawing/2014/main" id="{3D89DB86-62FA-584F-9AFA-E83641963C5C}"/>
              </a:ext>
            </a:extLst>
          </p:cNvPr>
          <p:cNvSpPr>
            <a:spLocks/>
          </p:cNvSpPr>
          <p:nvPr/>
        </p:nvSpPr>
        <p:spPr bwMode="auto">
          <a:xfrm>
            <a:off x="6101126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2" name="Freeform 124">
            <a:extLst>
              <a:ext uri="{FF2B5EF4-FFF2-40B4-BE49-F238E27FC236}">
                <a16:creationId xmlns:a16="http://schemas.microsoft.com/office/drawing/2014/main" id="{A4DD5533-B085-414F-91D4-3145B0E90E3D}"/>
              </a:ext>
            </a:extLst>
          </p:cNvPr>
          <p:cNvSpPr>
            <a:spLocks/>
          </p:cNvSpPr>
          <p:nvPr/>
        </p:nvSpPr>
        <p:spPr bwMode="auto">
          <a:xfrm>
            <a:off x="6361029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3" name="Freeform 124">
            <a:extLst>
              <a:ext uri="{FF2B5EF4-FFF2-40B4-BE49-F238E27FC236}">
                <a16:creationId xmlns:a16="http://schemas.microsoft.com/office/drawing/2014/main" id="{351A7BDB-C2A3-7B49-BADA-7D25D5E1C8CC}"/>
              </a:ext>
            </a:extLst>
          </p:cNvPr>
          <p:cNvSpPr>
            <a:spLocks/>
          </p:cNvSpPr>
          <p:nvPr/>
        </p:nvSpPr>
        <p:spPr bwMode="auto">
          <a:xfrm>
            <a:off x="6577053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4" name="Freeform 124">
            <a:extLst>
              <a:ext uri="{FF2B5EF4-FFF2-40B4-BE49-F238E27FC236}">
                <a16:creationId xmlns:a16="http://schemas.microsoft.com/office/drawing/2014/main" id="{94E1DF58-9728-8D45-89E5-3ED1D9F0C708}"/>
              </a:ext>
            </a:extLst>
          </p:cNvPr>
          <p:cNvSpPr>
            <a:spLocks/>
          </p:cNvSpPr>
          <p:nvPr/>
        </p:nvSpPr>
        <p:spPr bwMode="auto">
          <a:xfrm>
            <a:off x="6793077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5" name="Freeform 124">
            <a:extLst>
              <a:ext uri="{FF2B5EF4-FFF2-40B4-BE49-F238E27FC236}">
                <a16:creationId xmlns:a16="http://schemas.microsoft.com/office/drawing/2014/main" id="{A6F44E21-3911-7E44-B1BF-5D8E6C27FD2C}"/>
              </a:ext>
            </a:extLst>
          </p:cNvPr>
          <p:cNvSpPr>
            <a:spLocks/>
          </p:cNvSpPr>
          <p:nvPr/>
        </p:nvSpPr>
        <p:spPr bwMode="auto">
          <a:xfrm>
            <a:off x="7009101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6" name="Freeform 124">
            <a:extLst>
              <a:ext uri="{FF2B5EF4-FFF2-40B4-BE49-F238E27FC236}">
                <a16:creationId xmlns:a16="http://schemas.microsoft.com/office/drawing/2014/main" id="{2D574DAE-A789-AD48-9BE6-833F6CDCE957}"/>
              </a:ext>
            </a:extLst>
          </p:cNvPr>
          <p:cNvSpPr>
            <a:spLocks/>
          </p:cNvSpPr>
          <p:nvPr/>
        </p:nvSpPr>
        <p:spPr bwMode="auto">
          <a:xfrm>
            <a:off x="7297133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7" name="Freeform 124">
            <a:extLst>
              <a:ext uri="{FF2B5EF4-FFF2-40B4-BE49-F238E27FC236}">
                <a16:creationId xmlns:a16="http://schemas.microsoft.com/office/drawing/2014/main" id="{9A397DED-243D-3147-8B30-E6CC8A8CB546}"/>
              </a:ext>
            </a:extLst>
          </p:cNvPr>
          <p:cNvSpPr>
            <a:spLocks/>
          </p:cNvSpPr>
          <p:nvPr/>
        </p:nvSpPr>
        <p:spPr bwMode="auto">
          <a:xfrm>
            <a:off x="7513157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8" name="Freeform 124">
            <a:extLst>
              <a:ext uri="{FF2B5EF4-FFF2-40B4-BE49-F238E27FC236}">
                <a16:creationId xmlns:a16="http://schemas.microsoft.com/office/drawing/2014/main" id="{F0D22E05-D966-334A-9B94-C0D2C099F5E0}"/>
              </a:ext>
            </a:extLst>
          </p:cNvPr>
          <p:cNvSpPr>
            <a:spLocks/>
          </p:cNvSpPr>
          <p:nvPr/>
        </p:nvSpPr>
        <p:spPr bwMode="auto">
          <a:xfrm>
            <a:off x="7729181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49" name="Freeform 124">
            <a:extLst>
              <a:ext uri="{FF2B5EF4-FFF2-40B4-BE49-F238E27FC236}">
                <a16:creationId xmlns:a16="http://schemas.microsoft.com/office/drawing/2014/main" id="{B21A17AE-DA7D-5E4C-AA53-2238294F0CCE}"/>
              </a:ext>
            </a:extLst>
          </p:cNvPr>
          <p:cNvSpPr>
            <a:spLocks/>
          </p:cNvSpPr>
          <p:nvPr/>
        </p:nvSpPr>
        <p:spPr bwMode="auto">
          <a:xfrm>
            <a:off x="7945205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0" name="Freeform 124">
            <a:extLst>
              <a:ext uri="{FF2B5EF4-FFF2-40B4-BE49-F238E27FC236}">
                <a16:creationId xmlns:a16="http://schemas.microsoft.com/office/drawing/2014/main" id="{DD007F72-762E-3540-90FA-DDA3C66CC674}"/>
              </a:ext>
            </a:extLst>
          </p:cNvPr>
          <p:cNvSpPr>
            <a:spLocks/>
          </p:cNvSpPr>
          <p:nvPr/>
        </p:nvSpPr>
        <p:spPr bwMode="auto">
          <a:xfrm>
            <a:off x="8232220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1" name="Freeform 124">
            <a:extLst>
              <a:ext uri="{FF2B5EF4-FFF2-40B4-BE49-F238E27FC236}">
                <a16:creationId xmlns:a16="http://schemas.microsoft.com/office/drawing/2014/main" id="{6374B589-50F8-AC4E-93AD-5CC14EDF4AC4}"/>
              </a:ext>
            </a:extLst>
          </p:cNvPr>
          <p:cNvSpPr>
            <a:spLocks/>
          </p:cNvSpPr>
          <p:nvPr/>
        </p:nvSpPr>
        <p:spPr bwMode="auto">
          <a:xfrm>
            <a:off x="8448244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2" name="Freeform 124">
            <a:extLst>
              <a:ext uri="{FF2B5EF4-FFF2-40B4-BE49-F238E27FC236}">
                <a16:creationId xmlns:a16="http://schemas.microsoft.com/office/drawing/2014/main" id="{6858BC52-A262-3846-B335-1A6A62A4F340}"/>
              </a:ext>
            </a:extLst>
          </p:cNvPr>
          <p:cNvSpPr>
            <a:spLocks/>
          </p:cNvSpPr>
          <p:nvPr/>
        </p:nvSpPr>
        <p:spPr bwMode="auto">
          <a:xfrm>
            <a:off x="8664268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53" name="Freeform 124">
            <a:extLst>
              <a:ext uri="{FF2B5EF4-FFF2-40B4-BE49-F238E27FC236}">
                <a16:creationId xmlns:a16="http://schemas.microsoft.com/office/drawing/2014/main" id="{B953FBE7-B805-324D-BC0E-EFFF9C9C5A54}"/>
              </a:ext>
            </a:extLst>
          </p:cNvPr>
          <p:cNvSpPr>
            <a:spLocks/>
          </p:cNvSpPr>
          <p:nvPr/>
        </p:nvSpPr>
        <p:spPr bwMode="auto">
          <a:xfrm>
            <a:off x="8880292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B594FF3-1752-D943-8C3F-A10E44C126D3}"/>
              </a:ext>
            </a:extLst>
          </p:cNvPr>
          <p:cNvSpPr txBox="1"/>
          <p:nvPr/>
        </p:nvSpPr>
        <p:spPr>
          <a:xfrm>
            <a:off x="4076381" y="4555849"/>
            <a:ext cx="1207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16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2D7D910-FBC2-0C49-B799-A054F634CC00}"/>
              </a:ext>
            </a:extLst>
          </p:cNvPr>
          <p:cNvSpPr txBox="1"/>
          <p:nvPr/>
        </p:nvSpPr>
        <p:spPr>
          <a:xfrm>
            <a:off x="4079855" y="5223266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8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FF3648C-0AEC-D241-B7BB-AF012360319B}"/>
              </a:ext>
            </a:extLst>
          </p:cNvPr>
          <p:cNvSpPr txBox="1"/>
          <p:nvPr/>
        </p:nvSpPr>
        <p:spPr>
          <a:xfrm>
            <a:off x="4079855" y="5916625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4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F7EA0EB7-A7E6-4A43-A93B-9E1325176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185" y="4163637"/>
            <a:ext cx="3751670" cy="234000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0D633315-A7A6-A64D-9850-77F94268F483}"/>
              </a:ext>
            </a:extLst>
          </p:cNvPr>
          <p:cNvSpPr txBox="1"/>
          <p:nvPr/>
        </p:nvSpPr>
        <p:spPr>
          <a:xfrm>
            <a:off x="533477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C459E05-7958-6545-9CA5-6ECD484DD5E5}"/>
              </a:ext>
            </a:extLst>
          </p:cNvPr>
          <p:cNvSpPr txBox="1"/>
          <p:nvPr/>
        </p:nvSpPr>
        <p:spPr>
          <a:xfrm>
            <a:off x="629362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BE50F0B-6F9D-904E-9752-DC51351B5840}"/>
              </a:ext>
            </a:extLst>
          </p:cNvPr>
          <p:cNvSpPr txBox="1"/>
          <p:nvPr/>
        </p:nvSpPr>
        <p:spPr>
          <a:xfrm>
            <a:off x="720167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0DB50C4-0835-E448-BC7C-D0498A6259AF}"/>
              </a:ext>
            </a:extLst>
          </p:cNvPr>
          <p:cNvSpPr txBox="1"/>
          <p:nvPr/>
        </p:nvSpPr>
        <p:spPr>
          <a:xfrm>
            <a:off x="816052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3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DF97387-FD03-D049-962A-2D8015A24374}"/>
              </a:ext>
            </a:extLst>
          </p:cNvPr>
          <p:cNvGrpSpPr/>
          <p:nvPr/>
        </p:nvGrpSpPr>
        <p:grpSpPr>
          <a:xfrm>
            <a:off x="5453054" y="4447224"/>
            <a:ext cx="3500263" cy="468000"/>
            <a:chOff x="5453054" y="4447224"/>
            <a:chExt cx="3500263" cy="468000"/>
          </a:xfrm>
        </p:grpSpPr>
        <p:sp>
          <p:nvSpPr>
            <p:cNvPr id="78" name="Freeform 124">
              <a:extLst>
                <a:ext uri="{FF2B5EF4-FFF2-40B4-BE49-F238E27FC236}">
                  <a16:creationId xmlns:a16="http://schemas.microsoft.com/office/drawing/2014/main" id="{7B340EE6-D428-864A-9204-3C9E50B4F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54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A2C930E8-A63B-F740-AF7C-7C6A1F8D4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9078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0" name="Freeform 124">
              <a:extLst>
                <a:ext uri="{FF2B5EF4-FFF2-40B4-BE49-F238E27FC236}">
                  <a16:creationId xmlns:a16="http://schemas.microsoft.com/office/drawing/2014/main" id="{356EB7AD-5C75-F544-B3C8-FCDFAD8C0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5102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1" name="Freeform 124">
              <a:extLst>
                <a:ext uri="{FF2B5EF4-FFF2-40B4-BE49-F238E27FC236}">
                  <a16:creationId xmlns:a16="http://schemas.microsoft.com/office/drawing/2014/main" id="{B809E966-8E7A-F148-87E1-1529325EA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1126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2" name="Freeform 124">
              <a:extLst>
                <a:ext uri="{FF2B5EF4-FFF2-40B4-BE49-F238E27FC236}">
                  <a16:creationId xmlns:a16="http://schemas.microsoft.com/office/drawing/2014/main" id="{95DB2F15-146D-1F49-A7B1-BF35D2E99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029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3" name="Freeform 124">
              <a:extLst>
                <a:ext uri="{FF2B5EF4-FFF2-40B4-BE49-F238E27FC236}">
                  <a16:creationId xmlns:a16="http://schemas.microsoft.com/office/drawing/2014/main" id="{6F58AB08-7DF1-1144-94E8-240432F94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7053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4" name="Freeform 124">
              <a:extLst>
                <a:ext uri="{FF2B5EF4-FFF2-40B4-BE49-F238E27FC236}">
                  <a16:creationId xmlns:a16="http://schemas.microsoft.com/office/drawing/2014/main" id="{C8CC4EC3-A5AD-D54C-AD27-855AAD60F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3077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5" name="Freeform 124">
              <a:extLst>
                <a:ext uri="{FF2B5EF4-FFF2-40B4-BE49-F238E27FC236}">
                  <a16:creationId xmlns:a16="http://schemas.microsoft.com/office/drawing/2014/main" id="{E5867BB5-EBE0-5E4E-8048-ED8E2A50D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101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6" name="Freeform 124">
              <a:extLst>
                <a:ext uri="{FF2B5EF4-FFF2-40B4-BE49-F238E27FC236}">
                  <a16:creationId xmlns:a16="http://schemas.microsoft.com/office/drawing/2014/main" id="{DEE45F81-17FC-C841-AA45-CC1B58AAD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7133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7" name="Freeform 124">
              <a:extLst>
                <a:ext uri="{FF2B5EF4-FFF2-40B4-BE49-F238E27FC236}">
                  <a16:creationId xmlns:a16="http://schemas.microsoft.com/office/drawing/2014/main" id="{AD7784C6-8B6C-CB45-9287-5D71C8CD7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157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8" name="Freeform 124">
              <a:extLst>
                <a:ext uri="{FF2B5EF4-FFF2-40B4-BE49-F238E27FC236}">
                  <a16:creationId xmlns:a16="http://schemas.microsoft.com/office/drawing/2014/main" id="{0422D32D-AF38-694F-BEA7-3A9A5AF0C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181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9" name="Freeform 124">
              <a:extLst>
                <a:ext uri="{FF2B5EF4-FFF2-40B4-BE49-F238E27FC236}">
                  <a16:creationId xmlns:a16="http://schemas.microsoft.com/office/drawing/2014/main" id="{B837A43B-094D-D447-9539-BDCB8EA9B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205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0" name="Freeform 124">
              <a:extLst>
                <a:ext uri="{FF2B5EF4-FFF2-40B4-BE49-F238E27FC236}">
                  <a16:creationId xmlns:a16="http://schemas.microsoft.com/office/drawing/2014/main" id="{EF484DE8-90C2-5F44-A611-FCE62DE38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220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1" name="Freeform 124">
              <a:extLst>
                <a:ext uri="{FF2B5EF4-FFF2-40B4-BE49-F238E27FC236}">
                  <a16:creationId xmlns:a16="http://schemas.microsoft.com/office/drawing/2014/main" id="{B0A8E582-2DA5-F04D-B3F2-05AAA9BA0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244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2" name="Freeform 124">
              <a:extLst>
                <a:ext uri="{FF2B5EF4-FFF2-40B4-BE49-F238E27FC236}">
                  <a16:creationId xmlns:a16="http://schemas.microsoft.com/office/drawing/2014/main" id="{07C70E4B-18A5-DF41-9D9A-2BF0456B4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268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3" name="Freeform 124">
              <a:extLst>
                <a:ext uri="{FF2B5EF4-FFF2-40B4-BE49-F238E27FC236}">
                  <a16:creationId xmlns:a16="http://schemas.microsoft.com/office/drawing/2014/main" id="{6D2BB04F-8ABB-FE4B-9306-FBAE38A4D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292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6739B86E-B58E-4646-A882-7672969C4923}"/>
              </a:ext>
            </a:extLst>
          </p:cNvPr>
          <p:cNvSpPr txBox="1"/>
          <p:nvPr/>
        </p:nvSpPr>
        <p:spPr>
          <a:xfrm>
            <a:off x="606595" y="4974267"/>
            <a:ext cx="2381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Warp utilization </a:t>
            </a:r>
          </a:p>
          <a:p>
            <a:r>
              <a:rPr lang="en-US" sz="2400" dirty="0"/>
              <a:t>is maximized</a:t>
            </a:r>
          </a:p>
        </p:txBody>
      </p:sp>
    </p:spTree>
    <p:extLst>
      <p:ext uri="{BB962C8B-B14F-4D97-AF65-F5344CB8AC3E}">
        <p14:creationId xmlns:p14="http://schemas.microsoft.com/office/powerpoint/2010/main" val="267296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70" grpId="0"/>
      <p:bldP spid="71" grpId="0"/>
      <p:bldP spid="72" grpId="0"/>
      <p:bldP spid="74" grpId="0" animBg="1"/>
      <p:bldP spid="75" grpId="0" animBg="1"/>
      <p:bldP spid="76" grpId="0" animBg="1"/>
      <p:bldP spid="77" grpId="0" animBg="1"/>
      <p:bldP spid="9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Divergence-Free Mapping (III)</a:t>
            </a:r>
            <a:endParaRPr lang="en-U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1" y="908720"/>
            <a:ext cx="8568952" cy="5472534"/>
          </a:xfrm>
        </p:spPr>
        <p:txBody>
          <a:bodyPr>
            <a:normAutofit/>
          </a:bodyPr>
          <a:lstStyle/>
          <a:p>
            <a:r>
              <a:rPr lang="en-US" dirty="0"/>
              <a:t>Program with </a:t>
            </a:r>
            <a:r>
              <a:rPr lang="en-US" dirty="0">
                <a:solidFill>
                  <a:srgbClr val="00B050"/>
                </a:solidFill>
              </a:rPr>
              <a:t>high SIMD utilization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62080" y="1543432"/>
            <a:ext cx="79543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-403225"/>
            <a:r>
              <a:rPr lang="en-US" sz="1400" dirty="0">
                <a:latin typeface="Courier"/>
                <a:cs typeface="Courier"/>
              </a:rPr>
              <a:t>__shared__ float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[]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unsigned </a:t>
            </a:r>
            <a:r>
              <a:rPr lang="en-US" sz="1400" dirty="0" err="1">
                <a:latin typeface="Courier"/>
                <a:cs typeface="Courier"/>
              </a:rPr>
              <a:t>int</a:t>
            </a:r>
            <a:r>
              <a:rPr lang="en-US" sz="1400" dirty="0">
                <a:latin typeface="Courier"/>
                <a:cs typeface="Courier"/>
              </a:rPr>
              <a:t> t = </a:t>
            </a:r>
            <a:r>
              <a:rPr lang="en-US" sz="1400" dirty="0" err="1">
                <a:latin typeface="Courier"/>
                <a:cs typeface="Courier"/>
              </a:rPr>
              <a:t>threadIdx.x</a:t>
            </a:r>
            <a:r>
              <a:rPr lang="en-US" sz="1400" dirty="0">
                <a:latin typeface="Courier"/>
                <a:cs typeface="Courier"/>
              </a:rPr>
              <a:t>;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for(</a:t>
            </a:r>
            <a:r>
              <a:rPr lang="en-US" sz="1400" dirty="0" err="1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 stride = </a:t>
            </a:r>
            <a:r>
              <a:rPr lang="en-US" sz="1400" dirty="0" err="1">
                <a:solidFill>
                  <a:srgbClr val="0000FF"/>
                </a:solidFill>
                <a:latin typeface="Courier"/>
                <a:cs typeface="Courier"/>
              </a:rPr>
              <a:t>blockDim.x</a:t>
            </a:r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; stride &gt; 0;  stride &gt;&gt; 1){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  __</a:t>
            </a:r>
            <a:r>
              <a:rPr lang="en-US" sz="1400" dirty="0" err="1">
                <a:latin typeface="Courier"/>
                <a:cs typeface="Courier"/>
              </a:rPr>
              <a:t>syncthreads</a:t>
            </a:r>
            <a:r>
              <a:rPr lang="en-US" sz="1400" dirty="0">
                <a:latin typeface="Courier"/>
                <a:cs typeface="Courier"/>
              </a:rPr>
              <a:t>();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solidFill>
                  <a:srgbClr val="00B050"/>
                </a:solidFill>
                <a:latin typeface="Courier"/>
                <a:cs typeface="Courier"/>
              </a:rPr>
              <a:t>  if (t &lt; stride)</a:t>
            </a: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   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[t] +=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[t + stride];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23</a:t>
            </a:fld>
            <a:endParaRPr lang="en-US" altLang="en-US"/>
          </a:p>
        </p:txBody>
      </p:sp>
      <p:sp>
        <p:nvSpPr>
          <p:cNvPr id="22" name="Freeform 124">
            <a:extLst>
              <a:ext uri="{FF2B5EF4-FFF2-40B4-BE49-F238E27FC236}">
                <a16:creationId xmlns:a16="http://schemas.microsoft.com/office/drawing/2014/main" id="{54613223-A5DB-7C44-B388-D7F1A6C5A541}"/>
              </a:ext>
            </a:extLst>
          </p:cNvPr>
          <p:cNvSpPr>
            <a:spLocks/>
          </p:cNvSpPr>
          <p:nvPr/>
        </p:nvSpPr>
        <p:spPr bwMode="auto">
          <a:xfrm>
            <a:off x="546422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3" name="Freeform 124">
            <a:extLst>
              <a:ext uri="{FF2B5EF4-FFF2-40B4-BE49-F238E27FC236}">
                <a16:creationId xmlns:a16="http://schemas.microsoft.com/office/drawing/2014/main" id="{CC49BFF9-A3D8-CB4E-AE95-4DABC19DC860}"/>
              </a:ext>
            </a:extLst>
          </p:cNvPr>
          <p:cNvSpPr>
            <a:spLocks/>
          </p:cNvSpPr>
          <p:nvPr/>
        </p:nvSpPr>
        <p:spPr bwMode="auto">
          <a:xfrm>
            <a:off x="568024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4" name="Freeform 124">
            <a:extLst>
              <a:ext uri="{FF2B5EF4-FFF2-40B4-BE49-F238E27FC236}">
                <a16:creationId xmlns:a16="http://schemas.microsoft.com/office/drawing/2014/main" id="{791D5E78-38E9-7C4F-B22A-405CABFD299D}"/>
              </a:ext>
            </a:extLst>
          </p:cNvPr>
          <p:cNvSpPr>
            <a:spLocks/>
          </p:cNvSpPr>
          <p:nvPr/>
        </p:nvSpPr>
        <p:spPr bwMode="auto">
          <a:xfrm>
            <a:off x="589627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5" name="Freeform 124">
            <a:extLst>
              <a:ext uri="{FF2B5EF4-FFF2-40B4-BE49-F238E27FC236}">
                <a16:creationId xmlns:a16="http://schemas.microsoft.com/office/drawing/2014/main" id="{8E214982-CF9D-454E-8DCA-3655FB08E46D}"/>
              </a:ext>
            </a:extLst>
          </p:cNvPr>
          <p:cNvSpPr>
            <a:spLocks/>
          </p:cNvSpPr>
          <p:nvPr/>
        </p:nvSpPr>
        <p:spPr bwMode="auto">
          <a:xfrm>
            <a:off x="6112297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6" name="Freeform 124">
            <a:extLst>
              <a:ext uri="{FF2B5EF4-FFF2-40B4-BE49-F238E27FC236}">
                <a16:creationId xmlns:a16="http://schemas.microsoft.com/office/drawing/2014/main" id="{7DEC92B0-1899-784B-80C6-012C81180396}"/>
              </a:ext>
            </a:extLst>
          </p:cNvPr>
          <p:cNvSpPr>
            <a:spLocks/>
          </p:cNvSpPr>
          <p:nvPr/>
        </p:nvSpPr>
        <p:spPr bwMode="auto">
          <a:xfrm>
            <a:off x="6372200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7" name="Freeform 124">
            <a:extLst>
              <a:ext uri="{FF2B5EF4-FFF2-40B4-BE49-F238E27FC236}">
                <a16:creationId xmlns:a16="http://schemas.microsoft.com/office/drawing/2014/main" id="{44C9E0F9-EF5A-AE4D-B21D-0DE42009EC37}"/>
              </a:ext>
            </a:extLst>
          </p:cNvPr>
          <p:cNvSpPr>
            <a:spLocks/>
          </p:cNvSpPr>
          <p:nvPr/>
        </p:nvSpPr>
        <p:spPr bwMode="auto">
          <a:xfrm>
            <a:off x="658822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8" name="Freeform 124">
            <a:extLst>
              <a:ext uri="{FF2B5EF4-FFF2-40B4-BE49-F238E27FC236}">
                <a16:creationId xmlns:a16="http://schemas.microsoft.com/office/drawing/2014/main" id="{78570FB5-1486-CF4B-928B-CFADE186297C}"/>
              </a:ext>
            </a:extLst>
          </p:cNvPr>
          <p:cNvSpPr>
            <a:spLocks/>
          </p:cNvSpPr>
          <p:nvPr/>
        </p:nvSpPr>
        <p:spPr bwMode="auto">
          <a:xfrm>
            <a:off x="680424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9" name="Freeform 124">
            <a:extLst>
              <a:ext uri="{FF2B5EF4-FFF2-40B4-BE49-F238E27FC236}">
                <a16:creationId xmlns:a16="http://schemas.microsoft.com/office/drawing/2014/main" id="{26363146-1016-1640-B043-54BC7E74D9A2}"/>
              </a:ext>
            </a:extLst>
          </p:cNvPr>
          <p:cNvSpPr>
            <a:spLocks/>
          </p:cNvSpPr>
          <p:nvPr/>
        </p:nvSpPr>
        <p:spPr bwMode="auto">
          <a:xfrm>
            <a:off x="702027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0" name="Freeform 124">
            <a:extLst>
              <a:ext uri="{FF2B5EF4-FFF2-40B4-BE49-F238E27FC236}">
                <a16:creationId xmlns:a16="http://schemas.microsoft.com/office/drawing/2014/main" id="{98B0365F-413B-C544-8AAA-587834BD8B30}"/>
              </a:ext>
            </a:extLst>
          </p:cNvPr>
          <p:cNvSpPr>
            <a:spLocks/>
          </p:cNvSpPr>
          <p:nvPr/>
        </p:nvSpPr>
        <p:spPr bwMode="auto">
          <a:xfrm>
            <a:off x="730830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1" name="Freeform 124">
            <a:extLst>
              <a:ext uri="{FF2B5EF4-FFF2-40B4-BE49-F238E27FC236}">
                <a16:creationId xmlns:a16="http://schemas.microsoft.com/office/drawing/2014/main" id="{2A49C649-28B3-5542-A7B4-C783190A404C}"/>
              </a:ext>
            </a:extLst>
          </p:cNvPr>
          <p:cNvSpPr>
            <a:spLocks/>
          </p:cNvSpPr>
          <p:nvPr/>
        </p:nvSpPr>
        <p:spPr bwMode="auto">
          <a:xfrm>
            <a:off x="752432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2" name="Freeform 124">
            <a:extLst>
              <a:ext uri="{FF2B5EF4-FFF2-40B4-BE49-F238E27FC236}">
                <a16:creationId xmlns:a16="http://schemas.microsoft.com/office/drawing/2014/main" id="{FC149258-E5B6-314C-B40A-BACA88E74559}"/>
              </a:ext>
            </a:extLst>
          </p:cNvPr>
          <p:cNvSpPr>
            <a:spLocks/>
          </p:cNvSpPr>
          <p:nvPr/>
        </p:nvSpPr>
        <p:spPr bwMode="auto">
          <a:xfrm>
            <a:off x="774035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3" name="Freeform 124">
            <a:extLst>
              <a:ext uri="{FF2B5EF4-FFF2-40B4-BE49-F238E27FC236}">
                <a16:creationId xmlns:a16="http://schemas.microsoft.com/office/drawing/2014/main" id="{01CD9033-E2E4-7240-A1BF-338B48C3547B}"/>
              </a:ext>
            </a:extLst>
          </p:cNvPr>
          <p:cNvSpPr>
            <a:spLocks/>
          </p:cNvSpPr>
          <p:nvPr/>
        </p:nvSpPr>
        <p:spPr bwMode="auto">
          <a:xfrm>
            <a:off x="7956376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4" name="Freeform 124">
            <a:extLst>
              <a:ext uri="{FF2B5EF4-FFF2-40B4-BE49-F238E27FC236}">
                <a16:creationId xmlns:a16="http://schemas.microsoft.com/office/drawing/2014/main" id="{948D43BB-A045-224F-BDE7-44B8116F0A49}"/>
              </a:ext>
            </a:extLst>
          </p:cNvPr>
          <p:cNvSpPr>
            <a:spLocks/>
          </p:cNvSpPr>
          <p:nvPr/>
        </p:nvSpPr>
        <p:spPr bwMode="auto">
          <a:xfrm>
            <a:off x="8243391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5" name="Freeform 124">
            <a:extLst>
              <a:ext uri="{FF2B5EF4-FFF2-40B4-BE49-F238E27FC236}">
                <a16:creationId xmlns:a16="http://schemas.microsoft.com/office/drawing/2014/main" id="{37DD8ED3-48CE-5845-AD61-F5C23B561073}"/>
              </a:ext>
            </a:extLst>
          </p:cNvPr>
          <p:cNvSpPr>
            <a:spLocks/>
          </p:cNvSpPr>
          <p:nvPr/>
        </p:nvSpPr>
        <p:spPr bwMode="auto">
          <a:xfrm>
            <a:off x="845941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6" name="Freeform 124">
            <a:extLst>
              <a:ext uri="{FF2B5EF4-FFF2-40B4-BE49-F238E27FC236}">
                <a16:creationId xmlns:a16="http://schemas.microsoft.com/office/drawing/2014/main" id="{F657EAF5-AE76-6B42-8A0E-9AA755DB1B26}"/>
              </a:ext>
            </a:extLst>
          </p:cNvPr>
          <p:cNvSpPr>
            <a:spLocks/>
          </p:cNvSpPr>
          <p:nvPr/>
        </p:nvSpPr>
        <p:spPr bwMode="auto">
          <a:xfrm>
            <a:off x="867543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7" name="Freeform 124">
            <a:extLst>
              <a:ext uri="{FF2B5EF4-FFF2-40B4-BE49-F238E27FC236}">
                <a16:creationId xmlns:a16="http://schemas.microsoft.com/office/drawing/2014/main" id="{C3984FBF-A060-DC47-8DA9-BC89CF341A19}"/>
              </a:ext>
            </a:extLst>
          </p:cNvPr>
          <p:cNvSpPr>
            <a:spLocks/>
          </p:cNvSpPr>
          <p:nvPr/>
        </p:nvSpPr>
        <p:spPr bwMode="auto">
          <a:xfrm>
            <a:off x="889146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B594FF3-1752-D943-8C3F-A10E44C126D3}"/>
              </a:ext>
            </a:extLst>
          </p:cNvPr>
          <p:cNvSpPr txBox="1"/>
          <p:nvPr/>
        </p:nvSpPr>
        <p:spPr>
          <a:xfrm>
            <a:off x="4076381" y="4555849"/>
            <a:ext cx="1207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16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2D7D910-FBC2-0C49-B799-A054F634CC00}"/>
              </a:ext>
            </a:extLst>
          </p:cNvPr>
          <p:cNvSpPr txBox="1"/>
          <p:nvPr/>
        </p:nvSpPr>
        <p:spPr>
          <a:xfrm>
            <a:off x="4079855" y="5223266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8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7A6FED-A628-A24C-ABCB-8687A5BADE5D}"/>
              </a:ext>
            </a:extLst>
          </p:cNvPr>
          <p:cNvGrpSpPr/>
          <p:nvPr/>
        </p:nvGrpSpPr>
        <p:grpSpPr>
          <a:xfrm>
            <a:off x="4079855" y="5821125"/>
            <a:ext cx="4873462" cy="468000"/>
            <a:chOff x="4079855" y="5821125"/>
            <a:chExt cx="4873462" cy="468000"/>
          </a:xfrm>
        </p:grpSpPr>
        <p:sp>
          <p:nvSpPr>
            <p:cNvPr id="38" name="Freeform 124">
              <a:extLst>
                <a:ext uri="{FF2B5EF4-FFF2-40B4-BE49-F238E27FC236}">
                  <a16:creationId xmlns:a16="http://schemas.microsoft.com/office/drawing/2014/main" id="{1F4ED1D0-55AE-2246-A10B-FC3977424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54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9" name="Freeform 124">
              <a:extLst>
                <a:ext uri="{FF2B5EF4-FFF2-40B4-BE49-F238E27FC236}">
                  <a16:creationId xmlns:a16="http://schemas.microsoft.com/office/drawing/2014/main" id="{F7C1F4D9-21EB-F54D-8E7D-E29413437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9078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0" name="Freeform 124">
              <a:extLst>
                <a:ext uri="{FF2B5EF4-FFF2-40B4-BE49-F238E27FC236}">
                  <a16:creationId xmlns:a16="http://schemas.microsoft.com/office/drawing/2014/main" id="{24B9E8E1-4411-CA44-AAB4-7F176DC59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5102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1" name="Freeform 124">
              <a:extLst>
                <a:ext uri="{FF2B5EF4-FFF2-40B4-BE49-F238E27FC236}">
                  <a16:creationId xmlns:a16="http://schemas.microsoft.com/office/drawing/2014/main" id="{3D89DB86-62FA-584F-9AFA-E8364196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1126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2" name="Freeform 124">
              <a:extLst>
                <a:ext uri="{FF2B5EF4-FFF2-40B4-BE49-F238E27FC236}">
                  <a16:creationId xmlns:a16="http://schemas.microsoft.com/office/drawing/2014/main" id="{A4DD5533-B085-414F-91D4-3145B0E90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029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351A7BDB-C2A3-7B49-BADA-7D25D5E1C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7053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4" name="Freeform 124">
              <a:extLst>
                <a:ext uri="{FF2B5EF4-FFF2-40B4-BE49-F238E27FC236}">
                  <a16:creationId xmlns:a16="http://schemas.microsoft.com/office/drawing/2014/main" id="{94E1DF58-9728-8D45-89E5-3ED1D9F0C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3077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5" name="Freeform 124">
              <a:extLst>
                <a:ext uri="{FF2B5EF4-FFF2-40B4-BE49-F238E27FC236}">
                  <a16:creationId xmlns:a16="http://schemas.microsoft.com/office/drawing/2014/main" id="{A6F44E21-3911-7E44-B1BF-5D8E6C27F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101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6" name="Freeform 124">
              <a:extLst>
                <a:ext uri="{FF2B5EF4-FFF2-40B4-BE49-F238E27FC236}">
                  <a16:creationId xmlns:a16="http://schemas.microsoft.com/office/drawing/2014/main" id="{2D574DAE-A789-AD48-9BE6-833F6CDCE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7133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7" name="Freeform 124">
              <a:extLst>
                <a:ext uri="{FF2B5EF4-FFF2-40B4-BE49-F238E27FC236}">
                  <a16:creationId xmlns:a16="http://schemas.microsoft.com/office/drawing/2014/main" id="{9A397DED-243D-3147-8B30-E6CC8A8CB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157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8" name="Freeform 124">
              <a:extLst>
                <a:ext uri="{FF2B5EF4-FFF2-40B4-BE49-F238E27FC236}">
                  <a16:creationId xmlns:a16="http://schemas.microsoft.com/office/drawing/2014/main" id="{F0D22E05-D966-334A-9B94-C0D2C099F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181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9" name="Freeform 124">
              <a:extLst>
                <a:ext uri="{FF2B5EF4-FFF2-40B4-BE49-F238E27FC236}">
                  <a16:creationId xmlns:a16="http://schemas.microsoft.com/office/drawing/2014/main" id="{B21A17AE-DA7D-5E4C-AA53-2238294F0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205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0" name="Freeform 124">
              <a:extLst>
                <a:ext uri="{FF2B5EF4-FFF2-40B4-BE49-F238E27FC236}">
                  <a16:creationId xmlns:a16="http://schemas.microsoft.com/office/drawing/2014/main" id="{DD007F72-762E-3540-90FA-DDA3C66CC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220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1" name="Freeform 124">
              <a:extLst>
                <a:ext uri="{FF2B5EF4-FFF2-40B4-BE49-F238E27FC236}">
                  <a16:creationId xmlns:a16="http://schemas.microsoft.com/office/drawing/2014/main" id="{6374B589-50F8-AC4E-93AD-5CC14EDF4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244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2" name="Freeform 124">
              <a:extLst>
                <a:ext uri="{FF2B5EF4-FFF2-40B4-BE49-F238E27FC236}">
                  <a16:creationId xmlns:a16="http://schemas.microsoft.com/office/drawing/2014/main" id="{6858BC52-A262-3846-B335-1A6A62A4F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268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3" name="Freeform 124">
              <a:extLst>
                <a:ext uri="{FF2B5EF4-FFF2-40B4-BE49-F238E27FC236}">
                  <a16:creationId xmlns:a16="http://schemas.microsoft.com/office/drawing/2014/main" id="{B953FBE7-B805-324D-BC0E-EFFF9C9C5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292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FF3648C-0AEC-D241-B7BB-AF012360319B}"/>
                </a:ext>
              </a:extLst>
            </p:cNvPr>
            <p:cNvSpPr txBox="1"/>
            <p:nvPr/>
          </p:nvSpPr>
          <p:spPr>
            <a:xfrm>
              <a:off x="4079855" y="5916625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ourier" pitchFamily="2" charset="0"/>
                </a:rPr>
                <a:t>stride = 4</a:t>
              </a:r>
            </a:p>
          </p:txBody>
        </p:sp>
      </p:grpSp>
      <p:pic>
        <p:nvPicPr>
          <p:cNvPr id="73" name="Picture 72">
            <a:extLst>
              <a:ext uri="{FF2B5EF4-FFF2-40B4-BE49-F238E27FC236}">
                <a16:creationId xmlns:a16="http://schemas.microsoft.com/office/drawing/2014/main" id="{F7EA0EB7-A7E6-4A43-A93B-9E1325176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185" y="4163637"/>
            <a:ext cx="3751670" cy="234000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0D633315-A7A6-A64D-9850-77F94268F483}"/>
              </a:ext>
            </a:extLst>
          </p:cNvPr>
          <p:cNvSpPr txBox="1"/>
          <p:nvPr/>
        </p:nvSpPr>
        <p:spPr>
          <a:xfrm>
            <a:off x="533477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C459E05-7958-6545-9CA5-6ECD484DD5E5}"/>
              </a:ext>
            </a:extLst>
          </p:cNvPr>
          <p:cNvSpPr txBox="1"/>
          <p:nvPr/>
        </p:nvSpPr>
        <p:spPr>
          <a:xfrm>
            <a:off x="629362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BE50F0B-6F9D-904E-9752-DC51351B5840}"/>
              </a:ext>
            </a:extLst>
          </p:cNvPr>
          <p:cNvSpPr txBox="1"/>
          <p:nvPr/>
        </p:nvSpPr>
        <p:spPr>
          <a:xfrm>
            <a:off x="720167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0DB50C4-0835-E448-BC7C-D0498A6259AF}"/>
              </a:ext>
            </a:extLst>
          </p:cNvPr>
          <p:cNvSpPr txBox="1"/>
          <p:nvPr/>
        </p:nvSpPr>
        <p:spPr>
          <a:xfrm>
            <a:off x="816052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3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DF97387-FD03-D049-962A-2D8015A24374}"/>
              </a:ext>
            </a:extLst>
          </p:cNvPr>
          <p:cNvGrpSpPr/>
          <p:nvPr/>
        </p:nvGrpSpPr>
        <p:grpSpPr>
          <a:xfrm>
            <a:off x="5453054" y="4447224"/>
            <a:ext cx="3500263" cy="468000"/>
            <a:chOff x="5453054" y="4447224"/>
            <a:chExt cx="3500263" cy="468000"/>
          </a:xfrm>
        </p:grpSpPr>
        <p:sp>
          <p:nvSpPr>
            <p:cNvPr id="78" name="Freeform 124">
              <a:extLst>
                <a:ext uri="{FF2B5EF4-FFF2-40B4-BE49-F238E27FC236}">
                  <a16:creationId xmlns:a16="http://schemas.microsoft.com/office/drawing/2014/main" id="{7B340EE6-D428-864A-9204-3C9E50B4F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54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A2C930E8-A63B-F740-AF7C-7C6A1F8D4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9078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0" name="Freeform 124">
              <a:extLst>
                <a:ext uri="{FF2B5EF4-FFF2-40B4-BE49-F238E27FC236}">
                  <a16:creationId xmlns:a16="http://schemas.microsoft.com/office/drawing/2014/main" id="{356EB7AD-5C75-F544-B3C8-FCDFAD8C0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5102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1" name="Freeform 124">
              <a:extLst>
                <a:ext uri="{FF2B5EF4-FFF2-40B4-BE49-F238E27FC236}">
                  <a16:creationId xmlns:a16="http://schemas.microsoft.com/office/drawing/2014/main" id="{B809E966-8E7A-F148-87E1-1529325EA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1126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2" name="Freeform 124">
              <a:extLst>
                <a:ext uri="{FF2B5EF4-FFF2-40B4-BE49-F238E27FC236}">
                  <a16:creationId xmlns:a16="http://schemas.microsoft.com/office/drawing/2014/main" id="{95DB2F15-146D-1F49-A7B1-BF35D2E99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029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3" name="Freeform 124">
              <a:extLst>
                <a:ext uri="{FF2B5EF4-FFF2-40B4-BE49-F238E27FC236}">
                  <a16:creationId xmlns:a16="http://schemas.microsoft.com/office/drawing/2014/main" id="{6F58AB08-7DF1-1144-94E8-240432F94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7053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4" name="Freeform 124">
              <a:extLst>
                <a:ext uri="{FF2B5EF4-FFF2-40B4-BE49-F238E27FC236}">
                  <a16:creationId xmlns:a16="http://schemas.microsoft.com/office/drawing/2014/main" id="{C8CC4EC3-A5AD-D54C-AD27-855AAD60F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3077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5" name="Freeform 124">
              <a:extLst>
                <a:ext uri="{FF2B5EF4-FFF2-40B4-BE49-F238E27FC236}">
                  <a16:creationId xmlns:a16="http://schemas.microsoft.com/office/drawing/2014/main" id="{E5867BB5-EBE0-5E4E-8048-ED8E2A50D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101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6" name="Freeform 124">
              <a:extLst>
                <a:ext uri="{FF2B5EF4-FFF2-40B4-BE49-F238E27FC236}">
                  <a16:creationId xmlns:a16="http://schemas.microsoft.com/office/drawing/2014/main" id="{DEE45F81-17FC-C841-AA45-CC1B58AAD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7133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7" name="Freeform 124">
              <a:extLst>
                <a:ext uri="{FF2B5EF4-FFF2-40B4-BE49-F238E27FC236}">
                  <a16:creationId xmlns:a16="http://schemas.microsoft.com/office/drawing/2014/main" id="{AD7784C6-8B6C-CB45-9287-5D71C8CD7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157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8" name="Freeform 124">
              <a:extLst>
                <a:ext uri="{FF2B5EF4-FFF2-40B4-BE49-F238E27FC236}">
                  <a16:creationId xmlns:a16="http://schemas.microsoft.com/office/drawing/2014/main" id="{0422D32D-AF38-694F-BEA7-3A9A5AF0C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181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9" name="Freeform 124">
              <a:extLst>
                <a:ext uri="{FF2B5EF4-FFF2-40B4-BE49-F238E27FC236}">
                  <a16:creationId xmlns:a16="http://schemas.microsoft.com/office/drawing/2014/main" id="{B837A43B-094D-D447-9539-BDCB8EA9B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205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0" name="Freeform 124">
              <a:extLst>
                <a:ext uri="{FF2B5EF4-FFF2-40B4-BE49-F238E27FC236}">
                  <a16:creationId xmlns:a16="http://schemas.microsoft.com/office/drawing/2014/main" id="{EF484DE8-90C2-5F44-A611-FCE62DE38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220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1" name="Freeform 124">
              <a:extLst>
                <a:ext uri="{FF2B5EF4-FFF2-40B4-BE49-F238E27FC236}">
                  <a16:creationId xmlns:a16="http://schemas.microsoft.com/office/drawing/2014/main" id="{B0A8E582-2DA5-F04D-B3F2-05AAA9BA0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244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2" name="Freeform 124">
              <a:extLst>
                <a:ext uri="{FF2B5EF4-FFF2-40B4-BE49-F238E27FC236}">
                  <a16:creationId xmlns:a16="http://schemas.microsoft.com/office/drawing/2014/main" id="{07C70E4B-18A5-DF41-9D9A-2BF0456B4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268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3" name="Freeform 124">
              <a:extLst>
                <a:ext uri="{FF2B5EF4-FFF2-40B4-BE49-F238E27FC236}">
                  <a16:creationId xmlns:a16="http://schemas.microsoft.com/office/drawing/2014/main" id="{6D2BB04F-8ABB-FE4B-9306-FBAE38A4D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292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6739B86E-B58E-4646-A882-7672969C4923}"/>
              </a:ext>
            </a:extLst>
          </p:cNvPr>
          <p:cNvSpPr txBox="1"/>
          <p:nvPr/>
        </p:nvSpPr>
        <p:spPr>
          <a:xfrm>
            <a:off x="158404" y="4523636"/>
            <a:ext cx="3731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can use </a:t>
            </a:r>
            <a:r>
              <a:rPr lang="en-US" sz="2400" dirty="0">
                <a:solidFill>
                  <a:srgbClr val="00B050"/>
                </a:solidFill>
              </a:rPr>
              <a:t>warp shuffle</a:t>
            </a:r>
          </a:p>
          <a:p>
            <a:r>
              <a:rPr lang="en-US" sz="2400" dirty="0"/>
              <a:t>to avoid </a:t>
            </a:r>
          </a:p>
          <a:p>
            <a:r>
              <a:rPr lang="en-US" sz="2400" dirty="0"/>
              <a:t>shared memory accesses</a:t>
            </a:r>
          </a:p>
          <a:p>
            <a:r>
              <a:rPr lang="en-US" sz="2400" dirty="0"/>
              <a:t>and </a:t>
            </a:r>
            <a:r>
              <a:rPr lang="en-US" sz="2400" dirty="0">
                <a:latin typeface="Courier" pitchFamily="2" charset="0"/>
              </a:rPr>
              <a:t>__</a:t>
            </a:r>
            <a:r>
              <a:rPr lang="en-US" sz="2400" dirty="0" err="1">
                <a:latin typeface="Courier" pitchFamily="2" charset="0"/>
              </a:rPr>
              <a:t>syncthreads</a:t>
            </a:r>
            <a:r>
              <a:rPr lang="en-US" sz="2400" dirty="0">
                <a:latin typeface="Courier" pitchFamily="2" charset="0"/>
              </a:rPr>
              <a:t>()</a:t>
            </a:r>
          </a:p>
        </p:txBody>
      </p:sp>
      <p:sp>
        <p:nvSpPr>
          <p:cNvPr id="65" name="Freeform 124">
            <a:extLst>
              <a:ext uri="{FF2B5EF4-FFF2-40B4-BE49-F238E27FC236}">
                <a16:creationId xmlns:a16="http://schemas.microsoft.com/office/drawing/2014/main" id="{7CDA3FE8-35E3-EF47-8F37-5364A550A45D}"/>
              </a:ext>
            </a:extLst>
          </p:cNvPr>
          <p:cNvSpPr>
            <a:spLocks/>
          </p:cNvSpPr>
          <p:nvPr/>
        </p:nvSpPr>
        <p:spPr bwMode="auto">
          <a:xfrm>
            <a:off x="546422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6" name="Freeform 124">
            <a:extLst>
              <a:ext uri="{FF2B5EF4-FFF2-40B4-BE49-F238E27FC236}">
                <a16:creationId xmlns:a16="http://schemas.microsoft.com/office/drawing/2014/main" id="{D7FAEEF1-AC1C-4847-BBE1-A15F0FBE4ACE}"/>
              </a:ext>
            </a:extLst>
          </p:cNvPr>
          <p:cNvSpPr>
            <a:spLocks/>
          </p:cNvSpPr>
          <p:nvPr/>
        </p:nvSpPr>
        <p:spPr bwMode="auto">
          <a:xfrm>
            <a:off x="568024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7" name="Freeform 124">
            <a:extLst>
              <a:ext uri="{FF2B5EF4-FFF2-40B4-BE49-F238E27FC236}">
                <a16:creationId xmlns:a16="http://schemas.microsoft.com/office/drawing/2014/main" id="{295F1E2B-1790-6C41-9CED-8C81C114F54C}"/>
              </a:ext>
            </a:extLst>
          </p:cNvPr>
          <p:cNvSpPr>
            <a:spLocks/>
          </p:cNvSpPr>
          <p:nvPr/>
        </p:nvSpPr>
        <p:spPr bwMode="auto">
          <a:xfrm>
            <a:off x="589627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8" name="Freeform 124">
            <a:extLst>
              <a:ext uri="{FF2B5EF4-FFF2-40B4-BE49-F238E27FC236}">
                <a16:creationId xmlns:a16="http://schemas.microsoft.com/office/drawing/2014/main" id="{8CCFF0EA-16FE-4C44-A479-827B834C1A7A}"/>
              </a:ext>
            </a:extLst>
          </p:cNvPr>
          <p:cNvSpPr>
            <a:spLocks/>
          </p:cNvSpPr>
          <p:nvPr/>
        </p:nvSpPr>
        <p:spPr bwMode="auto">
          <a:xfrm>
            <a:off x="6112297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9" name="Freeform 124">
            <a:extLst>
              <a:ext uri="{FF2B5EF4-FFF2-40B4-BE49-F238E27FC236}">
                <a16:creationId xmlns:a16="http://schemas.microsoft.com/office/drawing/2014/main" id="{8E1EF6C3-758D-D94E-9B0C-19FEE909F65B}"/>
              </a:ext>
            </a:extLst>
          </p:cNvPr>
          <p:cNvSpPr>
            <a:spLocks/>
          </p:cNvSpPr>
          <p:nvPr/>
        </p:nvSpPr>
        <p:spPr bwMode="auto">
          <a:xfrm>
            <a:off x="6372200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96" name="Freeform 124">
            <a:extLst>
              <a:ext uri="{FF2B5EF4-FFF2-40B4-BE49-F238E27FC236}">
                <a16:creationId xmlns:a16="http://schemas.microsoft.com/office/drawing/2014/main" id="{F5320E3E-C897-3545-B24A-542BFCD2C191}"/>
              </a:ext>
            </a:extLst>
          </p:cNvPr>
          <p:cNvSpPr>
            <a:spLocks/>
          </p:cNvSpPr>
          <p:nvPr/>
        </p:nvSpPr>
        <p:spPr bwMode="auto">
          <a:xfrm>
            <a:off x="658822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97" name="Freeform 124">
            <a:extLst>
              <a:ext uri="{FF2B5EF4-FFF2-40B4-BE49-F238E27FC236}">
                <a16:creationId xmlns:a16="http://schemas.microsoft.com/office/drawing/2014/main" id="{4F2282A7-E66A-0242-B08F-A648B8B41F10}"/>
              </a:ext>
            </a:extLst>
          </p:cNvPr>
          <p:cNvSpPr>
            <a:spLocks/>
          </p:cNvSpPr>
          <p:nvPr/>
        </p:nvSpPr>
        <p:spPr bwMode="auto">
          <a:xfrm>
            <a:off x="680424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98" name="Freeform 124">
            <a:extLst>
              <a:ext uri="{FF2B5EF4-FFF2-40B4-BE49-F238E27FC236}">
                <a16:creationId xmlns:a16="http://schemas.microsoft.com/office/drawing/2014/main" id="{D0899D72-62DD-3946-9CFC-324DC423C663}"/>
              </a:ext>
            </a:extLst>
          </p:cNvPr>
          <p:cNvSpPr>
            <a:spLocks/>
          </p:cNvSpPr>
          <p:nvPr/>
        </p:nvSpPr>
        <p:spPr bwMode="auto">
          <a:xfrm>
            <a:off x="702027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99" name="Freeform 124">
            <a:extLst>
              <a:ext uri="{FF2B5EF4-FFF2-40B4-BE49-F238E27FC236}">
                <a16:creationId xmlns:a16="http://schemas.microsoft.com/office/drawing/2014/main" id="{BAAC84BD-CE08-AC4C-A764-1408069058ED}"/>
              </a:ext>
            </a:extLst>
          </p:cNvPr>
          <p:cNvSpPr>
            <a:spLocks/>
          </p:cNvSpPr>
          <p:nvPr/>
        </p:nvSpPr>
        <p:spPr bwMode="auto">
          <a:xfrm>
            <a:off x="730830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0" name="Freeform 124">
            <a:extLst>
              <a:ext uri="{FF2B5EF4-FFF2-40B4-BE49-F238E27FC236}">
                <a16:creationId xmlns:a16="http://schemas.microsoft.com/office/drawing/2014/main" id="{2B96F0B2-8685-4042-B200-7D53E1AA44A7}"/>
              </a:ext>
            </a:extLst>
          </p:cNvPr>
          <p:cNvSpPr>
            <a:spLocks/>
          </p:cNvSpPr>
          <p:nvPr/>
        </p:nvSpPr>
        <p:spPr bwMode="auto">
          <a:xfrm>
            <a:off x="752432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1" name="Freeform 124">
            <a:extLst>
              <a:ext uri="{FF2B5EF4-FFF2-40B4-BE49-F238E27FC236}">
                <a16:creationId xmlns:a16="http://schemas.microsoft.com/office/drawing/2014/main" id="{25CFDCEF-37E0-0040-854A-D7A5D4E881B1}"/>
              </a:ext>
            </a:extLst>
          </p:cNvPr>
          <p:cNvSpPr>
            <a:spLocks/>
          </p:cNvSpPr>
          <p:nvPr/>
        </p:nvSpPr>
        <p:spPr bwMode="auto">
          <a:xfrm>
            <a:off x="774035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2" name="Freeform 124">
            <a:extLst>
              <a:ext uri="{FF2B5EF4-FFF2-40B4-BE49-F238E27FC236}">
                <a16:creationId xmlns:a16="http://schemas.microsoft.com/office/drawing/2014/main" id="{791F9295-543F-4F48-A42B-19CE74911886}"/>
              </a:ext>
            </a:extLst>
          </p:cNvPr>
          <p:cNvSpPr>
            <a:spLocks/>
          </p:cNvSpPr>
          <p:nvPr/>
        </p:nvSpPr>
        <p:spPr bwMode="auto">
          <a:xfrm>
            <a:off x="7956376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3" name="Freeform 124">
            <a:extLst>
              <a:ext uri="{FF2B5EF4-FFF2-40B4-BE49-F238E27FC236}">
                <a16:creationId xmlns:a16="http://schemas.microsoft.com/office/drawing/2014/main" id="{C66797AA-4054-8C43-A5C9-A62B8356F40F}"/>
              </a:ext>
            </a:extLst>
          </p:cNvPr>
          <p:cNvSpPr>
            <a:spLocks/>
          </p:cNvSpPr>
          <p:nvPr/>
        </p:nvSpPr>
        <p:spPr bwMode="auto">
          <a:xfrm>
            <a:off x="8243391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4" name="Freeform 124">
            <a:extLst>
              <a:ext uri="{FF2B5EF4-FFF2-40B4-BE49-F238E27FC236}">
                <a16:creationId xmlns:a16="http://schemas.microsoft.com/office/drawing/2014/main" id="{DD660D93-50A8-FB4F-A34C-9511AA20573D}"/>
              </a:ext>
            </a:extLst>
          </p:cNvPr>
          <p:cNvSpPr>
            <a:spLocks/>
          </p:cNvSpPr>
          <p:nvPr/>
        </p:nvSpPr>
        <p:spPr bwMode="auto">
          <a:xfrm>
            <a:off x="845941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5" name="Freeform 124">
            <a:extLst>
              <a:ext uri="{FF2B5EF4-FFF2-40B4-BE49-F238E27FC236}">
                <a16:creationId xmlns:a16="http://schemas.microsoft.com/office/drawing/2014/main" id="{D8428884-A516-BB44-9624-98C23A4A8353}"/>
              </a:ext>
            </a:extLst>
          </p:cNvPr>
          <p:cNvSpPr>
            <a:spLocks/>
          </p:cNvSpPr>
          <p:nvPr/>
        </p:nvSpPr>
        <p:spPr bwMode="auto">
          <a:xfrm>
            <a:off x="867543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6" name="Freeform 124">
            <a:extLst>
              <a:ext uri="{FF2B5EF4-FFF2-40B4-BE49-F238E27FC236}">
                <a16:creationId xmlns:a16="http://schemas.microsoft.com/office/drawing/2014/main" id="{A8E96CDF-738B-774B-9758-6B310FC7BE37}"/>
              </a:ext>
            </a:extLst>
          </p:cNvPr>
          <p:cNvSpPr>
            <a:spLocks/>
          </p:cNvSpPr>
          <p:nvPr/>
        </p:nvSpPr>
        <p:spPr bwMode="auto">
          <a:xfrm>
            <a:off x="889146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7" name="Freeform 124">
            <a:extLst>
              <a:ext uri="{FF2B5EF4-FFF2-40B4-BE49-F238E27FC236}">
                <a16:creationId xmlns:a16="http://schemas.microsoft.com/office/drawing/2014/main" id="{41326FEA-4215-3142-A92A-F05E364E34DE}"/>
              </a:ext>
            </a:extLst>
          </p:cNvPr>
          <p:cNvSpPr>
            <a:spLocks/>
          </p:cNvSpPr>
          <p:nvPr/>
        </p:nvSpPr>
        <p:spPr bwMode="auto">
          <a:xfrm>
            <a:off x="5453054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8" name="Freeform 124">
            <a:extLst>
              <a:ext uri="{FF2B5EF4-FFF2-40B4-BE49-F238E27FC236}">
                <a16:creationId xmlns:a16="http://schemas.microsoft.com/office/drawing/2014/main" id="{3E947D3F-D2D4-144B-AD02-7299CBB9555A}"/>
              </a:ext>
            </a:extLst>
          </p:cNvPr>
          <p:cNvSpPr>
            <a:spLocks/>
          </p:cNvSpPr>
          <p:nvPr/>
        </p:nvSpPr>
        <p:spPr bwMode="auto">
          <a:xfrm>
            <a:off x="5669078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9" name="Freeform 124">
            <a:extLst>
              <a:ext uri="{FF2B5EF4-FFF2-40B4-BE49-F238E27FC236}">
                <a16:creationId xmlns:a16="http://schemas.microsoft.com/office/drawing/2014/main" id="{0092EBB9-7878-7547-9C02-4D71AA3CFAE4}"/>
              </a:ext>
            </a:extLst>
          </p:cNvPr>
          <p:cNvSpPr>
            <a:spLocks/>
          </p:cNvSpPr>
          <p:nvPr/>
        </p:nvSpPr>
        <p:spPr bwMode="auto">
          <a:xfrm>
            <a:off x="5885102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0" name="Freeform 124">
            <a:extLst>
              <a:ext uri="{FF2B5EF4-FFF2-40B4-BE49-F238E27FC236}">
                <a16:creationId xmlns:a16="http://schemas.microsoft.com/office/drawing/2014/main" id="{53988E5E-8D76-F54E-BD78-DC9C060D7617}"/>
              </a:ext>
            </a:extLst>
          </p:cNvPr>
          <p:cNvSpPr>
            <a:spLocks/>
          </p:cNvSpPr>
          <p:nvPr/>
        </p:nvSpPr>
        <p:spPr bwMode="auto">
          <a:xfrm>
            <a:off x="6101126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1" name="Freeform 124">
            <a:extLst>
              <a:ext uri="{FF2B5EF4-FFF2-40B4-BE49-F238E27FC236}">
                <a16:creationId xmlns:a16="http://schemas.microsoft.com/office/drawing/2014/main" id="{5B3EAEA9-FA79-7B4C-9B38-02FE1CEC6A67}"/>
              </a:ext>
            </a:extLst>
          </p:cNvPr>
          <p:cNvSpPr>
            <a:spLocks/>
          </p:cNvSpPr>
          <p:nvPr/>
        </p:nvSpPr>
        <p:spPr bwMode="auto">
          <a:xfrm>
            <a:off x="6361029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2" name="Freeform 124">
            <a:extLst>
              <a:ext uri="{FF2B5EF4-FFF2-40B4-BE49-F238E27FC236}">
                <a16:creationId xmlns:a16="http://schemas.microsoft.com/office/drawing/2014/main" id="{6F9C8907-A434-B74E-8E97-D8E6CB2A60C4}"/>
              </a:ext>
            </a:extLst>
          </p:cNvPr>
          <p:cNvSpPr>
            <a:spLocks/>
          </p:cNvSpPr>
          <p:nvPr/>
        </p:nvSpPr>
        <p:spPr bwMode="auto">
          <a:xfrm>
            <a:off x="6577053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3" name="Freeform 124">
            <a:extLst>
              <a:ext uri="{FF2B5EF4-FFF2-40B4-BE49-F238E27FC236}">
                <a16:creationId xmlns:a16="http://schemas.microsoft.com/office/drawing/2014/main" id="{760DB422-BFA4-CD49-9D68-AF38F660A2AA}"/>
              </a:ext>
            </a:extLst>
          </p:cNvPr>
          <p:cNvSpPr>
            <a:spLocks/>
          </p:cNvSpPr>
          <p:nvPr/>
        </p:nvSpPr>
        <p:spPr bwMode="auto">
          <a:xfrm>
            <a:off x="6793077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4" name="Freeform 124">
            <a:extLst>
              <a:ext uri="{FF2B5EF4-FFF2-40B4-BE49-F238E27FC236}">
                <a16:creationId xmlns:a16="http://schemas.microsoft.com/office/drawing/2014/main" id="{5FE46D54-E081-4643-9194-C55527A42481}"/>
              </a:ext>
            </a:extLst>
          </p:cNvPr>
          <p:cNvSpPr>
            <a:spLocks/>
          </p:cNvSpPr>
          <p:nvPr/>
        </p:nvSpPr>
        <p:spPr bwMode="auto">
          <a:xfrm>
            <a:off x="7009101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5" name="Freeform 124">
            <a:extLst>
              <a:ext uri="{FF2B5EF4-FFF2-40B4-BE49-F238E27FC236}">
                <a16:creationId xmlns:a16="http://schemas.microsoft.com/office/drawing/2014/main" id="{FEF8809E-4831-5949-9D79-4BED5E18D7A9}"/>
              </a:ext>
            </a:extLst>
          </p:cNvPr>
          <p:cNvSpPr>
            <a:spLocks/>
          </p:cNvSpPr>
          <p:nvPr/>
        </p:nvSpPr>
        <p:spPr bwMode="auto">
          <a:xfrm>
            <a:off x="7297133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6" name="Freeform 124">
            <a:extLst>
              <a:ext uri="{FF2B5EF4-FFF2-40B4-BE49-F238E27FC236}">
                <a16:creationId xmlns:a16="http://schemas.microsoft.com/office/drawing/2014/main" id="{90D84DAE-AB6D-8145-9676-49575D42FDFD}"/>
              </a:ext>
            </a:extLst>
          </p:cNvPr>
          <p:cNvSpPr>
            <a:spLocks/>
          </p:cNvSpPr>
          <p:nvPr/>
        </p:nvSpPr>
        <p:spPr bwMode="auto">
          <a:xfrm>
            <a:off x="7513157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7" name="Freeform 124">
            <a:extLst>
              <a:ext uri="{FF2B5EF4-FFF2-40B4-BE49-F238E27FC236}">
                <a16:creationId xmlns:a16="http://schemas.microsoft.com/office/drawing/2014/main" id="{9E9FF4CA-5E2F-424B-8AC8-4128D51AA33D}"/>
              </a:ext>
            </a:extLst>
          </p:cNvPr>
          <p:cNvSpPr>
            <a:spLocks/>
          </p:cNvSpPr>
          <p:nvPr/>
        </p:nvSpPr>
        <p:spPr bwMode="auto">
          <a:xfrm>
            <a:off x="7729181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8" name="Freeform 124">
            <a:extLst>
              <a:ext uri="{FF2B5EF4-FFF2-40B4-BE49-F238E27FC236}">
                <a16:creationId xmlns:a16="http://schemas.microsoft.com/office/drawing/2014/main" id="{D4405650-903B-5247-A5E8-D1E2DD2C667B}"/>
              </a:ext>
            </a:extLst>
          </p:cNvPr>
          <p:cNvSpPr>
            <a:spLocks/>
          </p:cNvSpPr>
          <p:nvPr/>
        </p:nvSpPr>
        <p:spPr bwMode="auto">
          <a:xfrm>
            <a:off x="7945205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9" name="Freeform 124">
            <a:extLst>
              <a:ext uri="{FF2B5EF4-FFF2-40B4-BE49-F238E27FC236}">
                <a16:creationId xmlns:a16="http://schemas.microsoft.com/office/drawing/2014/main" id="{4F4965B0-C139-DB42-ADAD-400AD6E64755}"/>
              </a:ext>
            </a:extLst>
          </p:cNvPr>
          <p:cNvSpPr>
            <a:spLocks/>
          </p:cNvSpPr>
          <p:nvPr/>
        </p:nvSpPr>
        <p:spPr bwMode="auto">
          <a:xfrm>
            <a:off x="8232220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20" name="Freeform 124">
            <a:extLst>
              <a:ext uri="{FF2B5EF4-FFF2-40B4-BE49-F238E27FC236}">
                <a16:creationId xmlns:a16="http://schemas.microsoft.com/office/drawing/2014/main" id="{537CA048-F614-964A-A7E1-C2D6542D8E24}"/>
              </a:ext>
            </a:extLst>
          </p:cNvPr>
          <p:cNvSpPr>
            <a:spLocks/>
          </p:cNvSpPr>
          <p:nvPr/>
        </p:nvSpPr>
        <p:spPr bwMode="auto">
          <a:xfrm>
            <a:off x="8448244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21" name="Freeform 124">
            <a:extLst>
              <a:ext uri="{FF2B5EF4-FFF2-40B4-BE49-F238E27FC236}">
                <a16:creationId xmlns:a16="http://schemas.microsoft.com/office/drawing/2014/main" id="{DCFD1DF1-CA1A-BC4A-97FC-DEDED0994ECA}"/>
              </a:ext>
            </a:extLst>
          </p:cNvPr>
          <p:cNvSpPr>
            <a:spLocks/>
          </p:cNvSpPr>
          <p:nvPr/>
        </p:nvSpPr>
        <p:spPr bwMode="auto">
          <a:xfrm>
            <a:off x="8664268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22" name="Freeform 124">
            <a:extLst>
              <a:ext uri="{FF2B5EF4-FFF2-40B4-BE49-F238E27FC236}">
                <a16:creationId xmlns:a16="http://schemas.microsoft.com/office/drawing/2014/main" id="{ED7F7943-35AD-5445-9637-103792664DA9}"/>
              </a:ext>
            </a:extLst>
          </p:cNvPr>
          <p:cNvSpPr>
            <a:spLocks/>
          </p:cNvSpPr>
          <p:nvPr/>
        </p:nvSpPr>
        <p:spPr bwMode="auto">
          <a:xfrm>
            <a:off x="8880292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8030CF54-217B-2345-8208-421D193B8AA7}"/>
              </a:ext>
            </a:extLst>
          </p:cNvPr>
          <p:cNvSpPr txBox="1"/>
          <p:nvPr/>
        </p:nvSpPr>
        <p:spPr>
          <a:xfrm>
            <a:off x="4079855" y="5223266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2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3E767A3-A5BB-7D48-A32A-A2D5B33C6565}"/>
              </a:ext>
            </a:extLst>
          </p:cNvPr>
          <p:cNvSpPr txBox="1"/>
          <p:nvPr/>
        </p:nvSpPr>
        <p:spPr>
          <a:xfrm>
            <a:off x="4079855" y="5916625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1</a:t>
            </a:r>
          </a:p>
        </p:txBody>
      </p:sp>
    </p:spTree>
    <p:extLst>
      <p:ext uri="{BB962C8B-B14F-4D97-AF65-F5344CB8AC3E}">
        <p14:creationId xmlns:p14="http://schemas.microsoft.com/office/powerpoint/2010/main" val="193423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-0.01528 L -0.00086 -0.1990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-9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70" grpId="0"/>
      <p:bldP spid="71" grpId="0"/>
      <p:bldP spid="95" grpId="0"/>
      <p:bldP spid="65" grpId="0" animBg="1"/>
      <p:bldP spid="66" grpId="0" animBg="1"/>
      <p:bldP spid="67" grpId="0" animBg="1"/>
      <p:bldP spid="68" grpId="0" animBg="1"/>
      <p:bldP spid="69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/>
      <p:bldP spid="1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Warp Shuffle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Built-in </a:t>
            </a:r>
            <a:r>
              <a:rPr lang="en-US" dirty="0">
                <a:solidFill>
                  <a:srgbClr val="00B050"/>
                </a:solidFill>
              </a:rPr>
              <a:t>warp shuffle functions </a:t>
            </a:r>
            <a:r>
              <a:rPr lang="en-US" dirty="0"/>
              <a:t>enable threads to share data with other threads in the same warp</a:t>
            </a:r>
          </a:p>
          <a:p>
            <a:pPr lvl="1"/>
            <a:r>
              <a:rPr lang="en-US" dirty="0"/>
              <a:t>Faster than using shared memory and </a:t>
            </a:r>
            <a:r>
              <a:rPr lang="en-US" sz="1800" dirty="0">
                <a:latin typeface="Courier" pitchFamily="2" charset="0"/>
                <a:cs typeface="Courier New" panose="02070309020205020404" pitchFamily="49" charset="0"/>
              </a:rPr>
              <a:t>__</a:t>
            </a:r>
            <a:r>
              <a:rPr lang="en-US" sz="1800" dirty="0" err="1">
                <a:latin typeface="Courier" pitchFamily="2" charset="0"/>
                <a:cs typeface="Courier New" panose="02070309020205020404" pitchFamily="49" charset="0"/>
              </a:rPr>
              <a:t>syncthreads</a:t>
            </a:r>
            <a:r>
              <a:rPr lang="en-US" sz="1800" dirty="0">
                <a:latin typeface="Courier" pitchFamily="2" charset="0"/>
                <a:cs typeface="Courier New" panose="02070309020205020404" pitchFamily="49" charset="0"/>
              </a:rPr>
              <a:t>()</a:t>
            </a:r>
            <a:r>
              <a:rPr lang="en-US" dirty="0">
                <a:latin typeface="Courier" pitchFamily="2" charset="0"/>
              </a:rPr>
              <a:t> </a:t>
            </a:r>
            <a:r>
              <a:rPr lang="en-US" dirty="0"/>
              <a:t>to share across threads in the same block</a:t>
            </a:r>
          </a:p>
          <a:p>
            <a:r>
              <a:rPr lang="en-US" dirty="0"/>
              <a:t>Variants:</a:t>
            </a:r>
          </a:p>
          <a:p>
            <a:pPr lvl="1"/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__</a:t>
            </a:r>
            <a:r>
              <a:rPr lang="en-US" sz="2000" dirty="0" err="1">
                <a:latin typeface="Courier" pitchFamily="2" charset="0"/>
                <a:cs typeface="Courier New" panose="02070309020205020404" pitchFamily="49" charset="0"/>
              </a:rPr>
              <a:t>shfl_sync</a:t>
            </a: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(mask, </a:t>
            </a:r>
            <a:r>
              <a:rPr lang="en-US" sz="2000" dirty="0" err="1">
                <a:latin typeface="Courier" pitchFamily="2" charset="0"/>
                <a:cs typeface="Courier New" panose="02070309020205020404" pitchFamily="49" charset="0"/>
              </a:rPr>
              <a:t>var</a:t>
            </a: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" pitchFamily="2" charset="0"/>
                <a:cs typeface="Courier New" panose="02070309020205020404" pitchFamily="49" charset="0"/>
              </a:rPr>
              <a:t>srcLane</a:t>
            </a: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)</a:t>
            </a:r>
          </a:p>
          <a:p>
            <a:pPr lvl="2"/>
            <a:r>
              <a:rPr lang="en-US" sz="1800" dirty="0"/>
              <a:t>Direct copy from indexed lane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__</a:t>
            </a:r>
            <a:r>
              <a:rPr lang="en-US" sz="2000" dirty="0" err="1">
                <a:latin typeface="Courier" pitchFamily="2" charset="0"/>
                <a:cs typeface="Courier New" panose="02070309020205020404" pitchFamily="49" charset="0"/>
              </a:rPr>
              <a:t>shfl_up_sync</a:t>
            </a: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(mask, </a:t>
            </a:r>
            <a:r>
              <a:rPr lang="en-US" sz="2000" dirty="0" err="1">
                <a:latin typeface="Courier" pitchFamily="2" charset="0"/>
                <a:cs typeface="Courier New" panose="02070309020205020404" pitchFamily="49" charset="0"/>
              </a:rPr>
              <a:t>var</a:t>
            </a: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, delta)</a:t>
            </a:r>
          </a:p>
          <a:p>
            <a:pPr lvl="2"/>
            <a:r>
              <a:rPr lang="en-US" sz="1800" dirty="0"/>
              <a:t>Copy from a lane with lower ID relative to caller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__</a:t>
            </a:r>
            <a:r>
              <a:rPr lang="en-US" sz="2000" dirty="0" err="1">
                <a:latin typeface="Courier" pitchFamily="2" charset="0"/>
                <a:cs typeface="Courier New" panose="02070309020205020404" pitchFamily="49" charset="0"/>
              </a:rPr>
              <a:t>shfl_down_sync</a:t>
            </a: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(mask, </a:t>
            </a:r>
            <a:r>
              <a:rPr lang="en-US" sz="2000" dirty="0" err="1">
                <a:latin typeface="Courier" pitchFamily="2" charset="0"/>
                <a:cs typeface="Courier New" panose="02070309020205020404" pitchFamily="49" charset="0"/>
              </a:rPr>
              <a:t>var</a:t>
            </a: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, delta)</a:t>
            </a:r>
          </a:p>
          <a:p>
            <a:pPr lvl="2"/>
            <a:r>
              <a:rPr lang="en-US" sz="1800" dirty="0"/>
              <a:t>Copy from a lane with higher ID relative to caller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__</a:t>
            </a:r>
            <a:r>
              <a:rPr lang="en-US" sz="2000" dirty="0" err="1">
                <a:latin typeface="Courier" pitchFamily="2" charset="0"/>
                <a:cs typeface="Courier New" panose="02070309020205020404" pitchFamily="49" charset="0"/>
              </a:rPr>
              <a:t>shfl_xor_sync</a:t>
            </a: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(mask, </a:t>
            </a:r>
            <a:r>
              <a:rPr lang="en-US" sz="2000" dirty="0" err="1">
                <a:latin typeface="Courier" pitchFamily="2" charset="0"/>
                <a:cs typeface="Courier New" panose="02070309020205020404" pitchFamily="49" charset="0"/>
              </a:rPr>
              <a:t>var</a:t>
            </a: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, </a:t>
            </a:r>
            <a:r>
              <a:rPr lang="en-US" sz="2000" dirty="0" err="1">
                <a:latin typeface="Courier" pitchFamily="2" charset="0"/>
                <a:cs typeface="Courier New" panose="02070309020205020404" pitchFamily="49" charset="0"/>
              </a:rPr>
              <a:t>laneMask</a:t>
            </a:r>
            <a:r>
              <a:rPr lang="en-US" sz="2000" dirty="0">
                <a:latin typeface="Courier" pitchFamily="2" charset="0"/>
                <a:cs typeface="Courier New" panose="02070309020205020404" pitchFamily="49" charset="0"/>
              </a:rPr>
              <a:t>)</a:t>
            </a:r>
          </a:p>
          <a:p>
            <a:pPr lvl="2"/>
            <a:r>
              <a:rPr lang="en-US" sz="1800" dirty="0"/>
              <a:t>Copy from a lane based on bitwise XOR of own lane ID</a:t>
            </a:r>
          </a:p>
        </p:txBody>
      </p:sp>
      <p:sp>
        <p:nvSpPr>
          <p:cNvPr id="4" name="TextBox 610">
            <a:extLst>
              <a:ext uri="{FF2B5EF4-FFF2-40B4-BE49-F238E27FC236}">
                <a16:creationId xmlns:a16="http://schemas.microsoft.com/office/drawing/2014/main" id="{E5C9DFF2-6423-7140-854A-E4EBF5355B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6541584"/>
            <a:ext cx="15616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Izzat El Hajj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3ECAAA1-D235-9D45-BCD8-71A3CFC8F1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25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Read and Write Access to GPU Shared Memory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8147" y="1052736"/>
            <a:ext cx="3470776" cy="4525963"/>
          </a:xfrm>
        </p:spPr>
        <p:txBody>
          <a:bodyPr>
            <a:normAutofit/>
          </a:bodyPr>
          <a:lstStyle/>
          <a:p>
            <a:pPr marL="342900" lvl="2" indent="-342900"/>
            <a:r>
              <a:rPr lang="en-US" sz="2200" dirty="0"/>
              <a:t>Threads running on </a:t>
            </a:r>
            <a:r>
              <a:rPr lang="en-US" sz="2200" dirty="0">
                <a:solidFill>
                  <a:srgbClr val="CC9900"/>
                </a:solidFill>
              </a:rPr>
              <a:t>processing engines</a:t>
            </a:r>
            <a:r>
              <a:rPr lang="en-US" sz="2200" dirty="0"/>
              <a:t> have access to a local </a:t>
            </a:r>
            <a:r>
              <a:rPr lang="en-US" sz="2200" dirty="0">
                <a:solidFill>
                  <a:srgbClr val="0070C0"/>
                </a:solidFill>
              </a:rPr>
              <a:t>register file</a:t>
            </a:r>
            <a:r>
              <a:rPr lang="en-US" sz="2200" dirty="0"/>
              <a:t> (LRF)</a:t>
            </a:r>
          </a:p>
          <a:p>
            <a:pPr marL="342900" lvl="2" indent="-342900"/>
            <a:r>
              <a:rPr lang="en-US" sz="2200" dirty="0"/>
              <a:t>And </a:t>
            </a:r>
            <a:r>
              <a:rPr lang="en-US" sz="2200" dirty="0">
                <a:solidFill>
                  <a:srgbClr val="00B050"/>
                </a:solidFill>
              </a:rPr>
              <a:t>shared memory</a:t>
            </a:r>
            <a:r>
              <a:rPr lang="en-US" sz="2200" dirty="0"/>
              <a:t> banks (SRF)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1052736"/>
            <a:ext cx="5035550" cy="5132181"/>
          </a:xfrm>
          <a:prstGeom prst="rect">
            <a:avLst/>
          </a:prstGeom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DDDD86F-EABA-3248-A857-E01498BB4602}"/>
              </a:ext>
            </a:extLst>
          </p:cNvPr>
          <p:cNvSpPr/>
          <p:nvPr/>
        </p:nvSpPr>
        <p:spPr>
          <a:xfrm>
            <a:off x="4055244" y="4784452"/>
            <a:ext cx="700906" cy="466998"/>
          </a:xfrm>
          <a:prstGeom prst="rect">
            <a:avLst/>
          </a:prstGeom>
          <a:solidFill>
            <a:srgbClr val="CC9900">
              <a:alpha val="29804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2631E3-71DA-A04B-908C-C4AD73D2853E}"/>
              </a:ext>
            </a:extLst>
          </p:cNvPr>
          <p:cNvSpPr/>
          <p:nvPr/>
        </p:nvSpPr>
        <p:spPr>
          <a:xfrm>
            <a:off x="5095230" y="4778102"/>
            <a:ext cx="700906" cy="466998"/>
          </a:xfrm>
          <a:prstGeom prst="rect">
            <a:avLst/>
          </a:prstGeom>
          <a:solidFill>
            <a:srgbClr val="CC9900">
              <a:alpha val="29804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AED922-2DC7-E24A-BFF0-7F2DDC3D6644}"/>
              </a:ext>
            </a:extLst>
          </p:cNvPr>
          <p:cNvSpPr/>
          <p:nvPr/>
        </p:nvSpPr>
        <p:spPr>
          <a:xfrm>
            <a:off x="6130280" y="4784452"/>
            <a:ext cx="700906" cy="466998"/>
          </a:xfrm>
          <a:prstGeom prst="rect">
            <a:avLst/>
          </a:prstGeom>
          <a:solidFill>
            <a:srgbClr val="CC9900">
              <a:alpha val="29804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2D04432-7252-4A49-8AC8-45055F85CB7A}"/>
              </a:ext>
            </a:extLst>
          </p:cNvPr>
          <p:cNvSpPr/>
          <p:nvPr/>
        </p:nvSpPr>
        <p:spPr>
          <a:xfrm>
            <a:off x="7552680" y="4784452"/>
            <a:ext cx="700906" cy="466998"/>
          </a:xfrm>
          <a:prstGeom prst="rect">
            <a:avLst/>
          </a:prstGeom>
          <a:solidFill>
            <a:srgbClr val="CC9900">
              <a:alpha val="29804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AE442D-68CF-C947-8B3B-CEDCF1AE7576}"/>
              </a:ext>
            </a:extLst>
          </p:cNvPr>
          <p:cNvSpPr/>
          <p:nvPr/>
        </p:nvSpPr>
        <p:spPr>
          <a:xfrm>
            <a:off x="4625330" y="2892152"/>
            <a:ext cx="422920" cy="759098"/>
          </a:xfrm>
          <a:prstGeom prst="rect">
            <a:avLst/>
          </a:prstGeom>
          <a:solidFill>
            <a:srgbClr val="00B050">
              <a:alpha val="29804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F2B636-1B57-CB47-83FA-C5B01BC7C006}"/>
              </a:ext>
            </a:extLst>
          </p:cNvPr>
          <p:cNvSpPr/>
          <p:nvPr/>
        </p:nvSpPr>
        <p:spPr>
          <a:xfrm>
            <a:off x="5660380" y="2892152"/>
            <a:ext cx="422920" cy="759098"/>
          </a:xfrm>
          <a:prstGeom prst="rect">
            <a:avLst/>
          </a:prstGeom>
          <a:solidFill>
            <a:srgbClr val="00B050">
              <a:alpha val="29804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DEC6B1-1653-E24A-9796-A18EC30411A1}"/>
              </a:ext>
            </a:extLst>
          </p:cNvPr>
          <p:cNvSpPr/>
          <p:nvPr/>
        </p:nvSpPr>
        <p:spPr>
          <a:xfrm>
            <a:off x="6701780" y="2892152"/>
            <a:ext cx="422920" cy="759098"/>
          </a:xfrm>
          <a:prstGeom prst="rect">
            <a:avLst/>
          </a:prstGeom>
          <a:solidFill>
            <a:srgbClr val="00B050">
              <a:alpha val="29804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8E1A1A-1B77-294B-9EE7-389106961185}"/>
              </a:ext>
            </a:extLst>
          </p:cNvPr>
          <p:cNvSpPr/>
          <p:nvPr/>
        </p:nvSpPr>
        <p:spPr>
          <a:xfrm>
            <a:off x="8111480" y="2892152"/>
            <a:ext cx="422920" cy="759098"/>
          </a:xfrm>
          <a:prstGeom prst="rect">
            <a:avLst/>
          </a:prstGeom>
          <a:solidFill>
            <a:srgbClr val="00B050">
              <a:alpha val="29804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CAD2C79-E567-C849-A656-3C95AD373A59}"/>
              </a:ext>
            </a:extLst>
          </p:cNvPr>
          <p:cNvSpPr/>
          <p:nvPr/>
        </p:nvSpPr>
        <p:spPr>
          <a:xfrm>
            <a:off x="4104630" y="2047602"/>
            <a:ext cx="467370" cy="466998"/>
          </a:xfrm>
          <a:prstGeom prst="rect">
            <a:avLst/>
          </a:prstGeom>
          <a:solidFill>
            <a:srgbClr val="0070C0">
              <a:alpha val="29804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48EF79-27DB-E147-99A3-10C9AEAFB3AD}"/>
              </a:ext>
            </a:extLst>
          </p:cNvPr>
          <p:cNvSpPr/>
          <p:nvPr/>
        </p:nvSpPr>
        <p:spPr>
          <a:xfrm>
            <a:off x="5146030" y="2047602"/>
            <a:ext cx="467370" cy="466998"/>
          </a:xfrm>
          <a:prstGeom prst="rect">
            <a:avLst/>
          </a:prstGeom>
          <a:solidFill>
            <a:srgbClr val="0070C0">
              <a:alpha val="29804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F6A1BA-EF04-8D40-9062-5911E3C3DADC}"/>
              </a:ext>
            </a:extLst>
          </p:cNvPr>
          <p:cNvSpPr/>
          <p:nvPr/>
        </p:nvSpPr>
        <p:spPr>
          <a:xfrm>
            <a:off x="6181080" y="2047602"/>
            <a:ext cx="467370" cy="466998"/>
          </a:xfrm>
          <a:prstGeom prst="rect">
            <a:avLst/>
          </a:prstGeom>
          <a:solidFill>
            <a:srgbClr val="0070C0">
              <a:alpha val="29804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AAAB4B-7A06-5D47-9029-9E7BBE93B67D}"/>
              </a:ext>
            </a:extLst>
          </p:cNvPr>
          <p:cNvSpPr/>
          <p:nvPr/>
        </p:nvSpPr>
        <p:spPr>
          <a:xfrm>
            <a:off x="7597130" y="2047602"/>
            <a:ext cx="467370" cy="466998"/>
          </a:xfrm>
          <a:prstGeom prst="rect">
            <a:avLst/>
          </a:prstGeom>
          <a:solidFill>
            <a:srgbClr val="0070C0">
              <a:alpha val="29804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9A80C9C2-F355-2D49-B473-AA2C43EC2A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BCD13F-7773-AF4C-9BB1-437E632039C4}"/>
              </a:ext>
            </a:extLst>
          </p:cNvPr>
          <p:cNvSpPr txBox="1"/>
          <p:nvPr/>
        </p:nvSpPr>
        <p:spPr>
          <a:xfrm>
            <a:off x="192954" y="6453336"/>
            <a:ext cx="8177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Nickolls</a:t>
            </a:r>
            <a:r>
              <a:rPr lang="en-US" sz="1100" dirty="0"/>
              <a:t> et al., "Single Interconnect Providing Read and Write Access to a Memory Shared by Concurrent Threads," US7680988B1</a:t>
            </a:r>
          </a:p>
        </p:txBody>
      </p:sp>
    </p:spTree>
    <p:extLst>
      <p:ext uri="{BB962C8B-B14F-4D97-AF65-F5344CB8AC3E}">
        <p14:creationId xmlns:p14="http://schemas.microsoft.com/office/powerpoint/2010/main" val="227264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228600" y="17710"/>
            <a:ext cx="8229600" cy="891010"/>
          </a:xfrm>
        </p:spPr>
        <p:txBody>
          <a:bodyPr>
            <a:normAutofit/>
          </a:bodyPr>
          <a:lstStyle/>
          <a:p>
            <a:r>
              <a:rPr lang="en-US" dirty="0"/>
              <a:t>Read from Shared Memory Bank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34371724-6616-4143-95D9-280E69F19D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" name="Imagen 7">
            <a:extLst>
              <a:ext uri="{FF2B5EF4-FFF2-40B4-BE49-F238E27FC236}">
                <a16:creationId xmlns:a16="http://schemas.microsoft.com/office/drawing/2014/main" id="{C7BD210A-5741-2A42-8E35-556872D8D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225" y="1052736"/>
            <a:ext cx="5035550" cy="5132181"/>
          </a:xfrm>
          <a:prstGeom prst="rect">
            <a:avLst/>
          </a:prstGeom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C63B101-95A7-8546-A370-CC0507801E49}"/>
              </a:ext>
            </a:extLst>
          </p:cNvPr>
          <p:cNvSpPr/>
          <p:nvPr/>
        </p:nvSpPr>
        <p:spPr>
          <a:xfrm>
            <a:off x="2329557" y="4784452"/>
            <a:ext cx="700906" cy="466998"/>
          </a:xfrm>
          <a:prstGeom prst="rect">
            <a:avLst/>
          </a:prstGeom>
          <a:solidFill>
            <a:srgbClr val="CC9900">
              <a:alpha val="29804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143A15-0F1E-DE45-92FF-AB0C138D4559}"/>
              </a:ext>
            </a:extLst>
          </p:cNvPr>
          <p:cNvSpPr/>
          <p:nvPr/>
        </p:nvSpPr>
        <p:spPr>
          <a:xfrm>
            <a:off x="4976093" y="2892152"/>
            <a:ext cx="422920" cy="759098"/>
          </a:xfrm>
          <a:prstGeom prst="rect">
            <a:avLst/>
          </a:prstGeom>
          <a:solidFill>
            <a:srgbClr val="00B050">
              <a:alpha val="29804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280906-C618-F54C-968C-63B307BB31C3}"/>
              </a:ext>
            </a:extLst>
          </p:cNvPr>
          <p:cNvSpPr/>
          <p:nvPr/>
        </p:nvSpPr>
        <p:spPr>
          <a:xfrm>
            <a:off x="2378943" y="2047602"/>
            <a:ext cx="467370" cy="466998"/>
          </a:xfrm>
          <a:prstGeom prst="rect">
            <a:avLst/>
          </a:prstGeom>
          <a:solidFill>
            <a:srgbClr val="0070C0">
              <a:alpha val="29804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23A279E-B8E9-D04E-9D3D-4580D512323B}"/>
              </a:ext>
            </a:extLst>
          </p:cNvPr>
          <p:cNvSpPr/>
          <p:nvPr/>
        </p:nvSpPr>
        <p:spPr>
          <a:xfrm>
            <a:off x="5007840" y="3360155"/>
            <a:ext cx="216000" cy="144016"/>
          </a:xfrm>
          <a:prstGeom prst="roundRect">
            <a:avLst/>
          </a:prstGeom>
          <a:solidFill>
            <a:schemeClr val="accent2"/>
          </a:solidFill>
          <a:ln>
            <a:solidFill>
              <a:srgbClr val="1A5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F2E88DC-B65B-864B-9115-DFB46027A85B}"/>
              </a:ext>
            </a:extLst>
          </p:cNvPr>
          <p:cNvSpPr/>
          <p:nvPr/>
        </p:nvSpPr>
        <p:spPr>
          <a:xfrm>
            <a:off x="2411760" y="2281101"/>
            <a:ext cx="216000" cy="144016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F803D7FB-CFF2-1945-85C1-798B622B62C8}"/>
              </a:ext>
            </a:extLst>
          </p:cNvPr>
          <p:cNvSpPr/>
          <p:nvPr/>
        </p:nvSpPr>
        <p:spPr>
          <a:xfrm>
            <a:off x="2690037" y="3498112"/>
            <a:ext cx="2424223" cy="1935125"/>
          </a:xfrm>
          <a:custGeom>
            <a:avLst/>
            <a:gdLst>
              <a:gd name="connsiteX0" fmla="*/ 2424223 w 2424223"/>
              <a:gd name="connsiteY0" fmla="*/ 0 h 1935125"/>
              <a:gd name="connsiteX1" fmla="*/ 2349796 w 2424223"/>
              <a:gd name="connsiteY1" fmla="*/ 489097 h 1935125"/>
              <a:gd name="connsiteX2" fmla="*/ 2275368 w 2424223"/>
              <a:gd name="connsiteY2" fmla="*/ 733646 h 1935125"/>
              <a:gd name="connsiteX3" fmla="*/ 170121 w 2424223"/>
              <a:gd name="connsiteY3" fmla="*/ 1105786 h 1935125"/>
              <a:gd name="connsiteX4" fmla="*/ 0 w 2424223"/>
              <a:gd name="connsiteY4" fmla="*/ 1935125 h 1935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4223" h="1935125">
                <a:moveTo>
                  <a:pt x="2424223" y="0"/>
                </a:moveTo>
                <a:lnTo>
                  <a:pt x="2349796" y="489097"/>
                </a:lnTo>
                <a:lnTo>
                  <a:pt x="2275368" y="733646"/>
                </a:lnTo>
                <a:lnTo>
                  <a:pt x="170121" y="1105786"/>
                </a:lnTo>
                <a:lnTo>
                  <a:pt x="0" y="1935125"/>
                </a:lnTo>
              </a:path>
            </a:pathLst>
          </a:custGeom>
          <a:noFill/>
          <a:ln w="3810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29DDF794-C031-6D41-9106-62C55B7F7E99}"/>
              </a:ext>
            </a:extLst>
          </p:cNvPr>
          <p:cNvSpPr/>
          <p:nvPr/>
        </p:nvSpPr>
        <p:spPr>
          <a:xfrm>
            <a:off x="2509284" y="1127051"/>
            <a:ext cx="414669" cy="1158949"/>
          </a:xfrm>
          <a:custGeom>
            <a:avLst/>
            <a:gdLst>
              <a:gd name="connsiteX0" fmla="*/ 414669 w 414669"/>
              <a:gd name="connsiteY0" fmla="*/ 0 h 1158949"/>
              <a:gd name="connsiteX1" fmla="*/ 329609 w 414669"/>
              <a:gd name="connsiteY1" fmla="*/ 606056 h 1158949"/>
              <a:gd name="connsiteX2" fmla="*/ 170121 w 414669"/>
              <a:gd name="connsiteY2" fmla="*/ 637954 h 1158949"/>
              <a:gd name="connsiteX3" fmla="*/ 0 w 414669"/>
              <a:gd name="connsiteY3" fmla="*/ 1158949 h 115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669" h="1158949">
                <a:moveTo>
                  <a:pt x="414669" y="0"/>
                </a:moveTo>
                <a:lnTo>
                  <a:pt x="329609" y="606056"/>
                </a:lnTo>
                <a:lnTo>
                  <a:pt x="170121" y="637954"/>
                </a:lnTo>
                <a:lnTo>
                  <a:pt x="0" y="1158949"/>
                </a:lnTo>
              </a:path>
            </a:pathLst>
          </a:custGeom>
          <a:noFill/>
          <a:ln w="3810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3F47F86-B4D5-0A45-8E23-2D9447D6CFCC}"/>
              </a:ext>
            </a:extLst>
          </p:cNvPr>
          <p:cNvSpPr txBox="1"/>
          <p:nvPr/>
        </p:nvSpPr>
        <p:spPr>
          <a:xfrm>
            <a:off x="192954" y="6453336"/>
            <a:ext cx="8177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Nickolls</a:t>
            </a:r>
            <a:r>
              <a:rPr lang="en-US" sz="1100" dirty="0"/>
              <a:t> et al., "Single Interconnect Providing Read and Write Access to a Memory Shared by Concurrent Threads," US7680988B1</a:t>
            </a:r>
          </a:p>
        </p:txBody>
      </p:sp>
    </p:spTree>
    <p:extLst>
      <p:ext uri="{BB962C8B-B14F-4D97-AF65-F5344CB8AC3E}">
        <p14:creationId xmlns:p14="http://schemas.microsoft.com/office/powerpoint/2010/main" val="361481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 animBg="1"/>
      <p:bldP spid="36" grpId="0" animBg="1"/>
      <p:bldP spid="3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228600" y="17710"/>
            <a:ext cx="8229600" cy="891010"/>
          </a:xfrm>
        </p:spPr>
        <p:txBody>
          <a:bodyPr>
            <a:normAutofit/>
          </a:bodyPr>
          <a:lstStyle/>
          <a:p>
            <a:r>
              <a:rPr lang="en-US" dirty="0"/>
              <a:t>Write to Shared Memory Bank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34371724-6616-4143-95D9-280E69F19D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" name="Imagen 7">
            <a:extLst>
              <a:ext uri="{FF2B5EF4-FFF2-40B4-BE49-F238E27FC236}">
                <a16:creationId xmlns:a16="http://schemas.microsoft.com/office/drawing/2014/main" id="{C7BD210A-5741-2A42-8E35-556872D8D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225" y="1052736"/>
            <a:ext cx="5035550" cy="5132181"/>
          </a:xfrm>
          <a:prstGeom prst="rect">
            <a:avLst/>
          </a:prstGeom>
          <a:ln>
            <a:noFill/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1B7B6D1-01BE-F34D-AD21-F991758AA4F2}"/>
              </a:ext>
            </a:extLst>
          </p:cNvPr>
          <p:cNvSpPr/>
          <p:nvPr/>
        </p:nvSpPr>
        <p:spPr>
          <a:xfrm>
            <a:off x="4404593" y="4784452"/>
            <a:ext cx="700906" cy="466998"/>
          </a:xfrm>
          <a:prstGeom prst="rect">
            <a:avLst/>
          </a:prstGeom>
          <a:solidFill>
            <a:srgbClr val="CC9900">
              <a:alpha val="29804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143A15-0F1E-DE45-92FF-AB0C138D4559}"/>
              </a:ext>
            </a:extLst>
          </p:cNvPr>
          <p:cNvSpPr/>
          <p:nvPr/>
        </p:nvSpPr>
        <p:spPr>
          <a:xfrm>
            <a:off x="4976093" y="2892152"/>
            <a:ext cx="422920" cy="759098"/>
          </a:xfrm>
          <a:prstGeom prst="rect">
            <a:avLst/>
          </a:prstGeom>
          <a:solidFill>
            <a:srgbClr val="00B050">
              <a:alpha val="29804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6A62665-E393-D54A-8F77-C2396A088C12}"/>
              </a:ext>
            </a:extLst>
          </p:cNvPr>
          <p:cNvSpPr/>
          <p:nvPr/>
        </p:nvSpPr>
        <p:spPr>
          <a:xfrm>
            <a:off x="3420343" y="2047602"/>
            <a:ext cx="467370" cy="466998"/>
          </a:xfrm>
          <a:prstGeom prst="rect">
            <a:avLst/>
          </a:prstGeom>
          <a:solidFill>
            <a:srgbClr val="0070C0">
              <a:alpha val="29804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9D7949-81CD-8442-AFDD-C0EA395A1B28}"/>
              </a:ext>
            </a:extLst>
          </p:cNvPr>
          <p:cNvSpPr txBox="1"/>
          <p:nvPr/>
        </p:nvSpPr>
        <p:spPr>
          <a:xfrm>
            <a:off x="192954" y="6453336"/>
            <a:ext cx="8177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Nickolls</a:t>
            </a:r>
            <a:r>
              <a:rPr lang="en-US" sz="1100" dirty="0"/>
              <a:t> et al., "Single Interconnect Providing Read and Write Access to a Memory Shared by Concurrent Threads," US7680988B1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DBD36EF-CA19-4F48-A16A-358186278C4F}"/>
              </a:ext>
            </a:extLst>
          </p:cNvPr>
          <p:cNvSpPr/>
          <p:nvPr/>
        </p:nvSpPr>
        <p:spPr>
          <a:xfrm>
            <a:off x="5148088" y="3360155"/>
            <a:ext cx="216000" cy="144016"/>
          </a:xfrm>
          <a:prstGeom prst="roundRect">
            <a:avLst/>
          </a:prstGeom>
          <a:solidFill>
            <a:schemeClr val="accent2"/>
          </a:solidFill>
          <a:ln>
            <a:solidFill>
              <a:srgbClr val="1A5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9EF1A259-DDEA-8E40-AA04-6B45FCD00F10}"/>
              </a:ext>
            </a:extLst>
          </p:cNvPr>
          <p:cNvSpPr/>
          <p:nvPr/>
        </p:nvSpPr>
        <p:spPr>
          <a:xfrm>
            <a:off x="3635896" y="2276872"/>
            <a:ext cx="216000" cy="144016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FF703ED2-EFA0-F44B-94AE-3424B835A17F}"/>
              </a:ext>
            </a:extLst>
          </p:cNvPr>
          <p:cNvSpPr/>
          <p:nvPr/>
        </p:nvSpPr>
        <p:spPr>
          <a:xfrm>
            <a:off x="3753293" y="2424223"/>
            <a:ext cx="1010093" cy="3062177"/>
          </a:xfrm>
          <a:custGeom>
            <a:avLst/>
            <a:gdLst>
              <a:gd name="connsiteX0" fmla="*/ 0 w 1010093"/>
              <a:gd name="connsiteY0" fmla="*/ 0 h 3062177"/>
              <a:gd name="connsiteX1" fmla="*/ 53163 w 1010093"/>
              <a:gd name="connsiteY1" fmla="*/ 1541721 h 3062177"/>
              <a:gd name="connsiteX2" fmla="*/ 180754 w 1010093"/>
              <a:gd name="connsiteY2" fmla="*/ 1594884 h 3062177"/>
              <a:gd name="connsiteX3" fmla="*/ 180754 w 1010093"/>
              <a:gd name="connsiteY3" fmla="*/ 1807535 h 3062177"/>
              <a:gd name="connsiteX4" fmla="*/ 786809 w 1010093"/>
              <a:gd name="connsiteY4" fmla="*/ 2158410 h 3062177"/>
              <a:gd name="connsiteX5" fmla="*/ 1010093 w 1010093"/>
              <a:gd name="connsiteY5" fmla="*/ 3062177 h 3062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0093" h="3062177">
                <a:moveTo>
                  <a:pt x="0" y="0"/>
                </a:moveTo>
                <a:lnTo>
                  <a:pt x="53163" y="1541721"/>
                </a:lnTo>
                <a:lnTo>
                  <a:pt x="180754" y="1594884"/>
                </a:lnTo>
                <a:lnTo>
                  <a:pt x="180754" y="1807535"/>
                </a:lnTo>
                <a:lnTo>
                  <a:pt x="786809" y="2158410"/>
                </a:lnTo>
                <a:lnTo>
                  <a:pt x="1010093" y="3062177"/>
                </a:lnTo>
              </a:path>
            </a:pathLst>
          </a:custGeom>
          <a:noFill/>
          <a:ln w="3810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F252EAB8-11A2-F94A-A096-D2BE8495E818}"/>
              </a:ext>
            </a:extLst>
          </p:cNvPr>
          <p:cNvSpPr/>
          <p:nvPr/>
        </p:nvSpPr>
        <p:spPr>
          <a:xfrm>
            <a:off x="4965405" y="1254642"/>
            <a:ext cx="276446" cy="2094614"/>
          </a:xfrm>
          <a:custGeom>
            <a:avLst/>
            <a:gdLst>
              <a:gd name="connsiteX0" fmla="*/ 0 w 276446"/>
              <a:gd name="connsiteY0" fmla="*/ 0 h 2094614"/>
              <a:gd name="connsiteX1" fmla="*/ 21265 w 276446"/>
              <a:gd name="connsiteY1" fmla="*/ 435935 h 2094614"/>
              <a:gd name="connsiteX2" fmla="*/ 223283 w 276446"/>
              <a:gd name="connsiteY2" fmla="*/ 520995 h 2094614"/>
              <a:gd name="connsiteX3" fmla="*/ 276446 w 276446"/>
              <a:gd name="connsiteY3" fmla="*/ 2094614 h 209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446" h="2094614">
                <a:moveTo>
                  <a:pt x="0" y="0"/>
                </a:moveTo>
                <a:lnTo>
                  <a:pt x="21265" y="435935"/>
                </a:lnTo>
                <a:lnTo>
                  <a:pt x="223283" y="520995"/>
                </a:lnTo>
                <a:lnTo>
                  <a:pt x="276446" y="2094614"/>
                </a:lnTo>
              </a:path>
            </a:pathLst>
          </a:custGeom>
          <a:noFill/>
          <a:ln w="3810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1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" grpId="0" animBg="1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228600" y="17710"/>
            <a:ext cx="8229600" cy="891010"/>
          </a:xfrm>
        </p:spPr>
        <p:txBody>
          <a:bodyPr>
            <a:normAutofit/>
          </a:bodyPr>
          <a:lstStyle/>
          <a:p>
            <a:r>
              <a:rPr lang="en-US" dirty="0"/>
              <a:t>Shuffling Operations within a Warp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34371724-6616-4143-95D9-280E69F19D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" name="Imagen 7">
            <a:extLst>
              <a:ext uri="{FF2B5EF4-FFF2-40B4-BE49-F238E27FC236}">
                <a16:creationId xmlns:a16="http://schemas.microsoft.com/office/drawing/2014/main" id="{C7BD210A-5741-2A42-8E35-556872D8D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225" y="1052736"/>
            <a:ext cx="5035550" cy="5132181"/>
          </a:xfrm>
          <a:prstGeom prst="rect">
            <a:avLst/>
          </a:prstGeom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81AB70C-1B73-E740-8338-E6F51D05D827}"/>
              </a:ext>
            </a:extLst>
          </p:cNvPr>
          <p:cNvSpPr/>
          <p:nvPr/>
        </p:nvSpPr>
        <p:spPr>
          <a:xfrm>
            <a:off x="3369543" y="4778102"/>
            <a:ext cx="700906" cy="466998"/>
          </a:xfrm>
          <a:prstGeom prst="rect">
            <a:avLst/>
          </a:prstGeom>
          <a:solidFill>
            <a:srgbClr val="CC9900">
              <a:alpha val="29804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280906-C618-F54C-968C-63B307BB31C3}"/>
              </a:ext>
            </a:extLst>
          </p:cNvPr>
          <p:cNvSpPr/>
          <p:nvPr/>
        </p:nvSpPr>
        <p:spPr>
          <a:xfrm>
            <a:off x="2378943" y="2047602"/>
            <a:ext cx="467370" cy="466998"/>
          </a:xfrm>
          <a:prstGeom prst="rect">
            <a:avLst/>
          </a:prstGeom>
          <a:solidFill>
            <a:srgbClr val="0070C0">
              <a:alpha val="29804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6A62665-E393-D54A-8F77-C2396A088C12}"/>
              </a:ext>
            </a:extLst>
          </p:cNvPr>
          <p:cNvSpPr/>
          <p:nvPr/>
        </p:nvSpPr>
        <p:spPr>
          <a:xfrm>
            <a:off x="3420343" y="2047602"/>
            <a:ext cx="467370" cy="466998"/>
          </a:xfrm>
          <a:prstGeom prst="rect">
            <a:avLst/>
          </a:prstGeom>
          <a:solidFill>
            <a:srgbClr val="0070C0">
              <a:alpha val="29804"/>
            </a:srgb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4039B2-39FD-6F44-A4FB-B690E652CFC9}"/>
              </a:ext>
            </a:extLst>
          </p:cNvPr>
          <p:cNvSpPr txBox="1"/>
          <p:nvPr/>
        </p:nvSpPr>
        <p:spPr>
          <a:xfrm>
            <a:off x="192954" y="6453336"/>
            <a:ext cx="8177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Nickolls</a:t>
            </a:r>
            <a:r>
              <a:rPr lang="en-US" sz="1100" dirty="0"/>
              <a:t> et al., "Single Interconnect Providing Read and Write Access to a Memory Shared by Concurrent Threads," US7680988B1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6271748-D1A6-C240-AB99-AB8438DB3950}"/>
              </a:ext>
            </a:extLst>
          </p:cNvPr>
          <p:cNvSpPr/>
          <p:nvPr/>
        </p:nvSpPr>
        <p:spPr>
          <a:xfrm>
            <a:off x="3648897" y="2254369"/>
            <a:ext cx="216000" cy="144016"/>
          </a:xfrm>
          <a:prstGeom prst="roundRect">
            <a:avLst/>
          </a:prstGeom>
          <a:solidFill>
            <a:schemeClr val="accent2"/>
          </a:solidFill>
          <a:ln>
            <a:solidFill>
              <a:srgbClr val="1A57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7070FA9B-7980-F346-A89F-4D062AD794E8}"/>
              </a:ext>
            </a:extLst>
          </p:cNvPr>
          <p:cNvSpPr/>
          <p:nvPr/>
        </p:nvSpPr>
        <p:spPr>
          <a:xfrm>
            <a:off x="2606543" y="2265570"/>
            <a:ext cx="216000" cy="144016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C97B379B-D0D7-4345-B3FE-B5F9F9C185C2}"/>
              </a:ext>
            </a:extLst>
          </p:cNvPr>
          <p:cNvSpPr/>
          <p:nvPr/>
        </p:nvSpPr>
        <p:spPr>
          <a:xfrm>
            <a:off x="2721935" y="2402958"/>
            <a:ext cx="1180214" cy="3030279"/>
          </a:xfrm>
          <a:custGeom>
            <a:avLst/>
            <a:gdLst>
              <a:gd name="connsiteX0" fmla="*/ 0 w 1180214"/>
              <a:gd name="connsiteY0" fmla="*/ 0 h 3030279"/>
              <a:gd name="connsiteX1" fmla="*/ 10632 w 1180214"/>
              <a:gd name="connsiteY1" fmla="*/ 1552354 h 3030279"/>
              <a:gd name="connsiteX2" fmla="*/ 170121 w 1180214"/>
              <a:gd name="connsiteY2" fmla="*/ 1616149 h 3030279"/>
              <a:gd name="connsiteX3" fmla="*/ 180753 w 1180214"/>
              <a:gd name="connsiteY3" fmla="*/ 1839433 h 3030279"/>
              <a:gd name="connsiteX4" fmla="*/ 1180214 w 1180214"/>
              <a:gd name="connsiteY4" fmla="*/ 2169042 h 3030279"/>
              <a:gd name="connsiteX5" fmla="*/ 1031358 w 1180214"/>
              <a:gd name="connsiteY5" fmla="*/ 3030279 h 3030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0214" h="3030279">
                <a:moveTo>
                  <a:pt x="0" y="0"/>
                </a:moveTo>
                <a:lnTo>
                  <a:pt x="10632" y="1552354"/>
                </a:lnTo>
                <a:lnTo>
                  <a:pt x="170121" y="1616149"/>
                </a:lnTo>
                <a:lnTo>
                  <a:pt x="180753" y="1839433"/>
                </a:lnTo>
                <a:lnTo>
                  <a:pt x="1180214" y="2169042"/>
                </a:lnTo>
                <a:lnTo>
                  <a:pt x="1031358" y="3030279"/>
                </a:lnTo>
              </a:path>
            </a:pathLst>
          </a:custGeom>
          <a:noFill/>
          <a:ln w="3810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EFC32889-DA5C-1842-AA8C-24242FA3FE75}"/>
              </a:ext>
            </a:extLst>
          </p:cNvPr>
          <p:cNvSpPr/>
          <p:nvPr/>
        </p:nvSpPr>
        <p:spPr>
          <a:xfrm>
            <a:off x="3742660" y="1148316"/>
            <a:ext cx="223284" cy="1095154"/>
          </a:xfrm>
          <a:custGeom>
            <a:avLst/>
            <a:gdLst>
              <a:gd name="connsiteX0" fmla="*/ 223284 w 223284"/>
              <a:gd name="connsiteY0" fmla="*/ 0 h 1095154"/>
              <a:gd name="connsiteX1" fmla="*/ 191387 w 223284"/>
              <a:gd name="connsiteY1" fmla="*/ 435935 h 1095154"/>
              <a:gd name="connsiteX2" fmla="*/ 0 w 223284"/>
              <a:gd name="connsiteY2" fmla="*/ 637954 h 1095154"/>
              <a:gd name="connsiteX3" fmla="*/ 0 w 223284"/>
              <a:gd name="connsiteY3" fmla="*/ 1095154 h 109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284" h="1095154">
                <a:moveTo>
                  <a:pt x="223284" y="0"/>
                </a:moveTo>
                <a:lnTo>
                  <a:pt x="191387" y="435935"/>
                </a:lnTo>
                <a:lnTo>
                  <a:pt x="0" y="637954"/>
                </a:lnTo>
                <a:lnTo>
                  <a:pt x="0" y="1095154"/>
                </a:lnTo>
              </a:path>
            </a:pathLst>
          </a:custGeom>
          <a:noFill/>
          <a:ln w="38100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72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" grpId="0" animBg="1"/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Divergence-Free Mapping (III)</a:t>
            </a:r>
            <a:endParaRPr lang="en-U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1" y="908720"/>
            <a:ext cx="8568952" cy="5472534"/>
          </a:xfrm>
        </p:spPr>
        <p:txBody>
          <a:bodyPr>
            <a:normAutofit/>
          </a:bodyPr>
          <a:lstStyle/>
          <a:p>
            <a:r>
              <a:rPr lang="en-US" dirty="0"/>
              <a:t>Program with </a:t>
            </a:r>
            <a:r>
              <a:rPr lang="en-US" dirty="0">
                <a:solidFill>
                  <a:srgbClr val="00B050"/>
                </a:solidFill>
              </a:rPr>
              <a:t>high SIMD utilization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362080" y="1543432"/>
            <a:ext cx="79543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-403225"/>
            <a:r>
              <a:rPr lang="en-US" sz="1400" dirty="0">
                <a:latin typeface="Courier"/>
                <a:cs typeface="Courier"/>
              </a:rPr>
              <a:t>__shared__ float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[]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unsigned </a:t>
            </a:r>
            <a:r>
              <a:rPr lang="en-US" sz="1400" dirty="0" err="1">
                <a:latin typeface="Courier"/>
                <a:cs typeface="Courier"/>
              </a:rPr>
              <a:t>int</a:t>
            </a:r>
            <a:r>
              <a:rPr lang="en-US" sz="1400" dirty="0">
                <a:latin typeface="Courier"/>
                <a:cs typeface="Courier"/>
              </a:rPr>
              <a:t> t = </a:t>
            </a:r>
            <a:r>
              <a:rPr lang="en-US" sz="1400" dirty="0" err="1">
                <a:latin typeface="Courier"/>
                <a:cs typeface="Courier"/>
              </a:rPr>
              <a:t>threadIdx.x</a:t>
            </a:r>
            <a:r>
              <a:rPr lang="en-US" sz="1400" dirty="0">
                <a:latin typeface="Courier"/>
                <a:cs typeface="Courier"/>
              </a:rPr>
              <a:t>;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for(</a:t>
            </a:r>
            <a:r>
              <a:rPr lang="en-US" sz="1400" dirty="0" err="1">
                <a:solidFill>
                  <a:srgbClr val="0000FF"/>
                </a:solidFill>
                <a:latin typeface="Courier"/>
                <a:cs typeface="Courier"/>
              </a:rPr>
              <a:t>int</a:t>
            </a:r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 stride = </a:t>
            </a:r>
            <a:r>
              <a:rPr lang="en-US" sz="1400" dirty="0" err="1">
                <a:solidFill>
                  <a:srgbClr val="0000FF"/>
                </a:solidFill>
                <a:latin typeface="Courier"/>
                <a:cs typeface="Courier"/>
              </a:rPr>
              <a:t>blockDim.x</a:t>
            </a:r>
            <a:r>
              <a:rPr lang="en-US" sz="1400" dirty="0">
                <a:solidFill>
                  <a:srgbClr val="0000FF"/>
                </a:solidFill>
                <a:latin typeface="Courier"/>
                <a:cs typeface="Courier"/>
              </a:rPr>
              <a:t>; stride &gt; 0;  stride &gt;&gt; 1){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  __</a:t>
            </a:r>
            <a:r>
              <a:rPr lang="en-US" sz="1400" dirty="0" err="1">
                <a:latin typeface="Courier"/>
                <a:cs typeface="Courier"/>
              </a:rPr>
              <a:t>syncthreads</a:t>
            </a:r>
            <a:r>
              <a:rPr lang="en-US" sz="1400" dirty="0">
                <a:latin typeface="Courier"/>
                <a:cs typeface="Courier"/>
              </a:rPr>
              <a:t>();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solidFill>
                  <a:srgbClr val="00B050"/>
                </a:solidFill>
                <a:latin typeface="Courier"/>
                <a:cs typeface="Courier"/>
              </a:rPr>
              <a:t>  if (t &lt; stride)</a:t>
            </a: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   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[t] += </a:t>
            </a:r>
            <a:r>
              <a:rPr lang="en-US" sz="1400" dirty="0" err="1">
                <a:latin typeface="Courier"/>
                <a:cs typeface="Courier"/>
              </a:rPr>
              <a:t>partialSum</a:t>
            </a:r>
            <a:r>
              <a:rPr lang="en-US" sz="1400" dirty="0">
                <a:latin typeface="Courier"/>
                <a:cs typeface="Courier"/>
              </a:rPr>
              <a:t>[t + stride];</a:t>
            </a:r>
          </a:p>
          <a:p>
            <a:pPr marL="0" lvl="1" indent="-403225"/>
            <a:endParaRPr lang="en-US" sz="1400" dirty="0">
              <a:latin typeface="Courier"/>
              <a:cs typeface="Courier"/>
            </a:endParaRPr>
          </a:p>
          <a:p>
            <a:pPr marL="0" lvl="1" indent="-403225"/>
            <a:r>
              <a:rPr lang="en-US" sz="1400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22" name="Freeform 124">
            <a:extLst>
              <a:ext uri="{FF2B5EF4-FFF2-40B4-BE49-F238E27FC236}">
                <a16:creationId xmlns:a16="http://schemas.microsoft.com/office/drawing/2014/main" id="{54613223-A5DB-7C44-B388-D7F1A6C5A541}"/>
              </a:ext>
            </a:extLst>
          </p:cNvPr>
          <p:cNvSpPr>
            <a:spLocks/>
          </p:cNvSpPr>
          <p:nvPr/>
        </p:nvSpPr>
        <p:spPr bwMode="auto">
          <a:xfrm>
            <a:off x="546422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3" name="Freeform 124">
            <a:extLst>
              <a:ext uri="{FF2B5EF4-FFF2-40B4-BE49-F238E27FC236}">
                <a16:creationId xmlns:a16="http://schemas.microsoft.com/office/drawing/2014/main" id="{CC49BFF9-A3D8-CB4E-AE95-4DABC19DC860}"/>
              </a:ext>
            </a:extLst>
          </p:cNvPr>
          <p:cNvSpPr>
            <a:spLocks/>
          </p:cNvSpPr>
          <p:nvPr/>
        </p:nvSpPr>
        <p:spPr bwMode="auto">
          <a:xfrm>
            <a:off x="568024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4" name="Freeform 124">
            <a:extLst>
              <a:ext uri="{FF2B5EF4-FFF2-40B4-BE49-F238E27FC236}">
                <a16:creationId xmlns:a16="http://schemas.microsoft.com/office/drawing/2014/main" id="{791D5E78-38E9-7C4F-B22A-405CABFD299D}"/>
              </a:ext>
            </a:extLst>
          </p:cNvPr>
          <p:cNvSpPr>
            <a:spLocks/>
          </p:cNvSpPr>
          <p:nvPr/>
        </p:nvSpPr>
        <p:spPr bwMode="auto">
          <a:xfrm>
            <a:off x="589627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5" name="Freeform 124">
            <a:extLst>
              <a:ext uri="{FF2B5EF4-FFF2-40B4-BE49-F238E27FC236}">
                <a16:creationId xmlns:a16="http://schemas.microsoft.com/office/drawing/2014/main" id="{8E214982-CF9D-454E-8DCA-3655FB08E46D}"/>
              </a:ext>
            </a:extLst>
          </p:cNvPr>
          <p:cNvSpPr>
            <a:spLocks/>
          </p:cNvSpPr>
          <p:nvPr/>
        </p:nvSpPr>
        <p:spPr bwMode="auto">
          <a:xfrm>
            <a:off x="6112297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6" name="Freeform 124">
            <a:extLst>
              <a:ext uri="{FF2B5EF4-FFF2-40B4-BE49-F238E27FC236}">
                <a16:creationId xmlns:a16="http://schemas.microsoft.com/office/drawing/2014/main" id="{7DEC92B0-1899-784B-80C6-012C81180396}"/>
              </a:ext>
            </a:extLst>
          </p:cNvPr>
          <p:cNvSpPr>
            <a:spLocks/>
          </p:cNvSpPr>
          <p:nvPr/>
        </p:nvSpPr>
        <p:spPr bwMode="auto">
          <a:xfrm>
            <a:off x="6372200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7" name="Freeform 124">
            <a:extLst>
              <a:ext uri="{FF2B5EF4-FFF2-40B4-BE49-F238E27FC236}">
                <a16:creationId xmlns:a16="http://schemas.microsoft.com/office/drawing/2014/main" id="{44C9E0F9-EF5A-AE4D-B21D-0DE42009EC37}"/>
              </a:ext>
            </a:extLst>
          </p:cNvPr>
          <p:cNvSpPr>
            <a:spLocks/>
          </p:cNvSpPr>
          <p:nvPr/>
        </p:nvSpPr>
        <p:spPr bwMode="auto">
          <a:xfrm>
            <a:off x="658822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8" name="Freeform 124">
            <a:extLst>
              <a:ext uri="{FF2B5EF4-FFF2-40B4-BE49-F238E27FC236}">
                <a16:creationId xmlns:a16="http://schemas.microsoft.com/office/drawing/2014/main" id="{78570FB5-1486-CF4B-928B-CFADE186297C}"/>
              </a:ext>
            </a:extLst>
          </p:cNvPr>
          <p:cNvSpPr>
            <a:spLocks/>
          </p:cNvSpPr>
          <p:nvPr/>
        </p:nvSpPr>
        <p:spPr bwMode="auto">
          <a:xfrm>
            <a:off x="680424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29" name="Freeform 124">
            <a:extLst>
              <a:ext uri="{FF2B5EF4-FFF2-40B4-BE49-F238E27FC236}">
                <a16:creationId xmlns:a16="http://schemas.microsoft.com/office/drawing/2014/main" id="{26363146-1016-1640-B043-54BC7E74D9A2}"/>
              </a:ext>
            </a:extLst>
          </p:cNvPr>
          <p:cNvSpPr>
            <a:spLocks/>
          </p:cNvSpPr>
          <p:nvPr/>
        </p:nvSpPr>
        <p:spPr bwMode="auto">
          <a:xfrm>
            <a:off x="702027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0" name="Freeform 124">
            <a:extLst>
              <a:ext uri="{FF2B5EF4-FFF2-40B4-BE49-F238E27FC236}">
                <a16:creationId xmlns:a16="http://schemas.microsoft.com/office/drawing/2014/main" id="{98B0365F-413B-C544-8AAA-587834BD8B30}"/>
              </a:ext>
            </a:extLst>
          </p:cNvPr>
          <p:cNvSpPr>
            <a:spLocks/>
          </p:cNvSpPr>
          <p:nvPr/>
        </p:nvSpPr>
        <p:spPr bwMode="auto">
          <a:xfrm>
            <a:off x="730830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1" name="Freeform 124">
            <a:extLst>
              <a:ext uri="{FF2B5EF4-FFF2-40B4-BE49-F238E27FC236}">
                <a16:creationId xmlns:a16="http://schemas.microsoft.com/office/drawing/2014/main" id="{2A49C649-28B3-5542-A7B4-C783190A404C}"/>
              </a:ext>
            </a:extLst>
          </p:cNvPr>
          <p:cNvSpPr>
            <a:spLocks/>
          </p:cNvSpPr>
          <p:nvPr/>
        </p:nvSpPr>
        <p:spPr bwMode="auto">
          <a:xfrm>
            <a:off x="752432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2" name="Freeform 124">
            <a:extLst>
              <a:ext uri="{FF2B5EF4-FFF2-40B4-BE49-F238E27FC236}">
                <a16:creationId xmlns:a16="http://schemas.microsoft.com/office/drawing/2014/main" id="{FC149258-E5B6-314C-B40A-BACA88E74559}"/>
              </a:ext>
            </a:extLst>
          </p:cNvPr>
          <p:cNvSpPr>
            <a:spLocks/>
          </p:cNvSpPr>
          <p:nvPr/>
        </p:nvSpPr>
        <p:spPr bwMode="auto">
          <a:xfrm>
            <a:off x="774035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3" name="Freeform 124">
            <a:extLst>
              <a:ext uri="{FF2B5EF4-FFF2-40B4-BE49-F238E27FC236}">
                <a16:creationId xmlns:a16="http://schemas.microsoft.com/office/drawing/2014/main" id="{01CD9033-E2E4-7240-A1BF-338B48C3547B}"/>
              </a:ext>
            </a:extLst>
          </p:cNvPr>
          <p:cNvSpPr>
            <a:spLocks/>
          </p:cNvSpPr>
          <p:nvPr/>
        </p:nvSpPr>
        <p:spPr bwMode="auto">
          <a:xfrm>
            <a:off x="7956376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4" name="Freeform 124">
            <a:extLst>
              <a:ext uri="{FF2B5EF4-FFF2-40B4-BE49-F238E27FC236}">
                <a16:creationId xmlns:a16="http://schemas.microsoft.com/office/drawing/2014/main" id="{948D43BB-A045-224F-BDE7-44B8116F0A49}"/>
              </a:ext>
            </a:extLst>
          </p:cNvPr>
          <p:cNvSpPr>
            <a:spLocks/>
          </p:cNvSpPr>
          <p:nvPr/>
        </p:nvSpPr>
        <p:spPr bwMode="auto">
          <a:xfrm>
            <a:off x="8243391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5" name="Freeform 124">
            <a:extLst>
              <a:ext uri="{FF2B5EF4-FFF2-40B4-BE49-F238E27FC236}">
                <a16:creationId xmlns:a16="http://schemas.microsoft.com/office/drawing/2014/main" id="{37DD8ED3-48CE-5845-AD61-F5C23B561073}"/>
              </a:ext>
            </a:extLst>
          </p:cNvPr>
          <p:cNvSpPr>
            <a:spLocks/>
          </p:cNvSpPr>
          <p:nvPr/>
        </p:nvSpPr>
        <p:spPr bwMode="auto">
          <a:xfrm>
            <a:off x="845941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6" name="Freeform 124">
            <a:extLst>
              <a:ext uri="{FF2B5EF4-FFF2-40B4-BE49-F238E27FC236}">
                <a16:creationId xmlns:a16="http://schemas.microsoft.com/office/drawing/2014/main" id="{F657EAF5-AE76-6B42-8A0E-9AA755DB1B26}"/>
              </a:ext>
            </a:extLst>
          </p:cNvPr>
          <p:cNvSpPr>
            <a:spLocks/>
          </p:cNvSpPr>
          <p:nvPr/>
        </p:nvSpPr>
        <p:spPr bwMode="auto">
          <a:xfrm>
            <a:off x="867543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37" name="Freeform 124">
            <a:extLst>
              <a:ext uri="{FF2B5EF4-FFF2-40B4-BE49-F238E27FC236}">
                <a16:creationId xmlns:a16="http://schemas.microsoft.com/office/drawing/2014/main" id="{C3984FBF-A060-DC47-8DA9-BC89CF341A19}"/>
              </a:ext>
            </a:extLst>
          </p:cNvPr>
          <p:cNvSpPr>
            <a:spLocks/>
          </p:cNvSpPr>
          <p:nvPr/>
        </p:nvSpPr>
        <p:spPr bwMode="auto">
          <a:xfrm>
            <a:off x="889146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B594FF3-1752-D943-8C3F-A10E44C126D3}"/>
              </a:ext>
            </a:extLst>
          </p:cNvPr>
          <p:cNvSpPr txBox="1"/>
          <p:nvPr/>
        </p:nvSpPr>
        <p:spPr>
          <a:xfrm>
            <a:off x="4076381" y="4555849"/>
            <a:ext cx="1207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16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2D7D910-FBC2-0C49-B799-A054F634CC00}"/>
              </a:ext>
            </a:extLst>
          </p:cNvPr>
          <p:cNvSpPr txBox="1"/>
          <p:nvPr/>
        </p:nvSpPr>
        <p:spPr>
          <a:xfrm>
            <a:off x="4079855" y="5223266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8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7A6FED-A628-A24C-ABCB-8687A5BADE5D}"/>
              </a:ext>
            </a:extLst>
          </p:cNvPr>
          <p:cNvGrpSpPr/>
          <p:nvPr/>
        </p:nvGrpSpPr>
        <p:grpSpPr>
          <a:xfrm>
            <a:off x="4079855" y="5821125"/>
            <a:ext cx="4873462" cy="468000"/>
            <a:chOff x="4079855" y="5821125"/>
            <a:chExt cx="4873462" cy="468000"/>
          </a:xfrm>
        </p:grpSpPr>
        <p:sp>
          <p:nvSpPr>
            <p:cNvPr id="38" name="Freeform 124">
              <a:extLst>
                <a:ext uri="{FF2B5EF4-FFF2-40B4-BE49-F238E27FC236}">
                  <a16:creationId xmlns:a16="http://schemas.microsoft.com/office/drawing/2014/main" id="{1F4ED1D0-55AE-2246-A10B-FC3977424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54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39" name="Freeform 124">
              <a:extLst>
                <a:ext uri="{FF2B5EF4-FFF2-40B4-BE49-F238E27FC236}">
                  <a16:creationId xmlns:a16="http://schemas.microsoft.com/office/drawing/2014/main" id="{F7C1F4D9-21EB-F54D-8E7D-E29413437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9078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0" name="Freeform 124">
              <a:extLst>
                <a:ext uri="{FF2B5EF4-FFF2-40B4-BE49-F238E27FC236}">
                  <a16:creationId xmlns:a16="http://schemas.microsoft.com/office/drawing/2014/main" id="{24B9E8E1-4411-CA44-AAB4-7F176DC59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5102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1" name="Freeform 124">
              <a:extLst>
                <a:ext uri="{FF2B5EF4-FFF2-40B4-BE49-F238E27FC236}">
                  <a16:creationId xmlns:a16="http://schemas.microsoft.com/office/drawing/2014/main" id="{3D89DB86-62FA-584F-9AFA-E8364196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1126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2" name="Freeform 124">
              <a:extLst>
                <a:ext uri="{FF2B5EF4-FFF2-40B4-BE49-F238E27FC236}">
                  <a16:creationId xmlns:a16="http://schemas.microsoft.com/office/drawing/2014/main" id="{A4DD5533-B085-414F-91D4-3145B0E90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029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3" name="Freeform 124">
              <a:extLst>
                <a:ext uri="{FF2B5EF4-FFF2-40B4-BE49-F238E27FC236}">
                  <a16:creationId xmlns:a16="http://schemas.microsoft.com/office/drawing/2014/main" id="{351A7BDB-C2A3-7B49-BADA-7D25D5E1C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7053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4" name="Freeform 124">
              <a:extLst>
                <a:ext uri="{FF2B5EF4-FFF2-40B4-BE49-F238E27FC236}">
                  <a16:creationId xmlns:a16="http://schemas.microsoft.com/office/drawing/2014/main" id="{94E1DF58-9728-8D45-89E5-3ED1D9F0C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3077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5" name="Freeform 124">
              <a:extLst>
                <a:ext uri="{FF2B5EF4-FFF2-40B4-BE49-F238E27FC236}">
                  <a16:creationId xmlns:a16="http://schemas.microsoft.com/office/drawing/2014/main" id="{A6F44E21-3911-7E44-B1BF-5D8E6C27F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101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6" name="Freeform 124">
              <a:extLst>
                <a:ext uri="{FF2B5EF4-FFF2-40B4-BE49-F238E27FC236}">
                  <a16:creationId xmlns:a16="http://schemas.microsoft.com/office/drawing/2014/main" id="{2D574DAE-A789-AD48-9BE6-833F6CDCE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7133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7" name="Freeform 124">
              <a:extLst>
                <a:ext uri="{FF2B5EF4-FFF2-40B4-BE49-F238E27FC236}">
                  <a16:creationId xmlns:a16="http://schemas.microsoft.com/office/drawing/2014/main" id="{9A397DED-243D-3147-8B30-E6CC8A8CB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157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8" name="Freeform 124">
              <a:extLst>
                <a:ext uri="{FF2B5EF4-FFF2-40B4-BE49-F238E27FC236}">
                  <a16:creationId xmlns:a16="http://schemas.microsoft.com/office/drawing/2014/main" id="{F0D22E05-D966-334A-9B94-C0D2C099F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181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9" name="Freeform 124">
              <a:extLst>
                <a:ext uri="{FF2B5EF4-FFF2-40B4-BE49-F238E27FC236}">
                  <a16:creationId xmlns:a16="http://schemas.microsoft.com/office/drawing/2014/main" id="{B21A17AE-DA7D-5E4C-AA53-2238294F0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205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0" name="Freeform 124">
              <a:extLst>
                <a:ext uri="{FF2B5EF4-FFF2-40B4-BE49-F238E27FC236}">
                  <a16:creationId xmlns:a16="http://schemas.microsoft.com/office/drawing/2014/main" id="{DD007F72-762E-3540-90FA-DDA3C66CC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220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1" name="Freeform 124">
              <a:extLst>
                <a:ext uri="{FF2B5EF4-FFF2-40B4-BE49-F238E27FC236}">
                  <a16:creationId xmlns:a16="http://schemas.microsoft.com/office/drawing/2014/main" id="{6374B589-50F8-AC4E-93AD-5CC14EDF4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244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2" name="Freeform 124">
              <a:extLst>
                <a:ext uri="{FF2B5EF4-FFF2-40B4-BE49-F238E27FC236}">
                  <a16:creationId xmlns:a16="http://schemas.microsoft.com/office/drawing/2014/main" id="{6858BC52-A262-3846-B335-1A6A62A4F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268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53" name="Freeform 124">
              <a:extLst>
                <a:ext uri="{FF2B5EF4-FFF2-40B4-BE49-F238E27FC236}">
                  <a16:creationId xmlns:a16="http://schemas.microsoft.com/office/drawing/2014/main" id="{B953FBE7-B805-324D-BC0E-EFFF9C9C5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292" y="5821125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>
                  <a:alpha val="50196"/>
                </a:srgb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FF3648C-0AEC-D241-B7BB-AF012360319B}"/>
                </a:ext>
              </a:extLst>
            </p:cNvPr>
            <p:cNvSpPr txBox="1"/>
            <p:nvPr/>
          </p:nvSpPr>
          <p:spPr>
            <a:xfrm>
              <a:off x="4079855" y="5916625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ourier" pitchFamily="2" charset="0"/>
                </a:rPr>
                <a:t>stride = 4</a:t>
              </a:r>
            </a:p>
          </p:txBody>
        </p:sp>
      </p:grpSp>
      <p:pic>
        <p:nvPicPr>
          <p:cNvPr id="73" name="Picture 72">
            <a:extLst>
              <a:ext uri="{FF2B5EF4-FFF2-40B4-BE49-F238E27FC236}">
                <a16:creationId xmlns:a16="http://schemas.microsoft.com/office/drawing/2014/main" id="{F7EA0EB7-A7E6-4A43-A93B-9E1325176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185" y="4163637"/>
            <a:ext cx="3751670" cy="234000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0D633315-A7A6-A64D-9850-77F94268F483}"/>
              </a:ext>
            </a:extLst>
          </p:cNvPr>
          <p:cNvSpPr txBox="1"/>
          <p:nvPr/>
        </p:nvSpPr>
        <p:spPr>
          <a:xfrm>
            <a:off x="533477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C459E05-7958-6545-9CA5-6ECD484DD5E5}"/>
              </a:ext>
            </a:extLst>
          </p:cNvPr>
          <p:cNvSpPr txBox="1"/>
          <p:nvPr/>
        </p:nvSpPr>
        <p:spPr>
          <a:xfrm>
            <a:off x="629362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BE50F0B-6F9D-904E-9752-DC51351B5840}"/>
              </a:ext>
            </a:extLst>
          </p:cNvPr>
          <p:cNvSpPr txBox="1"/>
          <p:nvPr/>
        </p:nvSpPr>
        <p:spPr>
          <a:xfrm>
            <a:off x="720167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0DB50C4-0835-E448-BC7C-D0498A6259AF}"/>
              </a:ext>
            </a:extLst>
          </p:cNvPr>
          <p:cNvSpPr txBox="1"/>
          <p:nvPr/>
        </p:nvSpPr>
        <p:spPr>
          <a:xfrm>
            <a:off x="8160528" y="4149080"/>
            <a:ext cx="936103" cy="246221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i="1" dirty="0"/>
              <a:t>Warp 3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DF97387-FD03-D049-962A-2D8015A24374}"/>
              </a:ext>
            </a:extLst>
          </p:cNvPr>
          <p:cNvGrpSpPr/>
          <p:nvPr/>
        </p:nvGrpSpPr>
        <p:grpSpPr>
          <a:xfrm>
            <a:off x="5453054" y="4447224"/>
            <a:ext cx="3500263" cy="468000"/>
            <a:chOff x="5453054" y="4447224"/>
            <a:chExt cx="3500263" cy="468000"/>
          </a:xfrm>
        </p:grpSpPr>
        <p:sp>
          <p:nvSpPr>
            <p:cNvPr id="78" name="Freeform 124">
              <a:extLst>
                <a:ext uri="{FF2B5EF4-FFF2-40B4-BE49-F238E27FC236}">
                  <a16:creationId xmlns:a16="http://schemas.microsoft.com/office/drawing/2014/main" id="{7B340EE6-D428-864A-9204-3C9E50B4F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54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A2C930E8-A63B-F740-AF7C-7C6A1F8D4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9078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0" name="Freeform 124">
              <a:extLst>
                <a:ext uri="{FF2B5EF4-FFF2-40B4-BE49-F238E27FC236}">
                  <a16:creationId xmlns:a16="http://schemas.microsoft.com/office/drawing/2014/main" id="{356EB7AD-5C75-F544-B3C8-FCDFAD8C0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5102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1" name="Freeform 124">
              <a:extLst>
                <a:ext uri="{FF2B5EF4-FFF2-40B4-BE49-F238E27FC236}">
                  <a16:creationId xmlns:a16="http://schemas.microsoft.com/office/drawing/2014/main" id="{B809E966-8E7A-F148-87E1-1529325EA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1126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2" name="Freeform 124">
              <a:extLst>
                <a:ext uri="{FF2B5EF4-FFF2-40B4-BE49-F238E27FC236}">
                  <a16:creationId xmlns:a16="http://schemas.microsoft.com/office/drawing/2014/main" id="{95DB2F15-146D-1F49-A7B1-BF35D2E99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029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3" name="Freeform 124">
              <a:extLst>
                <a:ext uri="{FF2B5EF4-FFF2-40B4-BE49-F238E27FC236}">
                  <a16:creationId xmlns:a16="http://schemas.microsoft.com/office/drawing/2014/main" id="{6F58AB08-7DF1-1144-94E8-240432F94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7053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4" name="Freeform 124">
              <a:extLst>
                <a:ext uri="{FF2B5EF4-FFF2-40B4-BE49-F238E27FC236}">
                  <a16:creationId xmlns:a16="http://schemas.microsoft.com/office/drawing/2014/main" id="{C8CC4EC3-A5AD-D54C-AD27-855AAD60F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3077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5" name="Freeform 124">
              <a:extLst>
                <a:ext uri="{FF2B5EF4-FFF2-40B4-BE49-F238E27FC236}">
                  <a16:creationId xmlns:a16="http://schemas.microsoft.com/office/drawing/2014/main" id="{E5867BB5-EBE0-5E4E-8048-ED8E2A50D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101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6" name="Freeform 124">
              <a:extLst>
                <a:ext uri="{FF2B5EF4-FFF2-40B4-BE49-F238E27FC236}">
                  <a16:creationId xmlns:a16="http://schemas.microsoft.com/office/drawing/2014/main" id="{DEE45F81-17FC-C841-AA45-CC1B58AAD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7133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7" name="Freeform 124">
              <a:extLst>
                <a:ext uri="{FF2B5EF4-FFF2-40B4-BE49-F238E27FC236}">
                  <a16:creationId xmlns:a16="http://schemas.microsoft.com/office/drawing/2014/main" id="{AD7784C6-8B6C-CB45-9287-5D71C8CD7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157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8" name="Freeform 124">
              <a:extLst>
                <a:ext uri="{FF2B5EF4-FFF2-40B4-BE49-F238E27FC236}">
                  <a16:creationId xmlns:a16="http://schemas.microsoft.com/office/drawing/2014/main" id="{0422D32D-AF38-694F-BEA7-3A9A5AF0C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181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89" name="Freeform 124">
              <a:extLst>
                <a:ext uri="{FF2B5EF4-FFF2-40B4-BE49-F238E27FC236}">
                  <a16:creationId xmlns:a16="http://schemas.microsoft.com/office/drawing/2014/main" id="{B837A43B-094D-D447-9539-BDCB8EA9B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5205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0" name="Freeform 124">
              <a:extLst>
                <a:ext uri="{FF2B5EF4-FFF2-40B4-BE49-F238E27FC236}">
                  <a16:creationId xmlns:a16="http://schemas.microsoft.com/office/drawing/2014/main" id="{EF484DE8-90C2-5F44-A611-FCE62DE38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2220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1" name="Freeform 124">
              <a:extLst>
                <a:ext uri="{FF2B5EF4-FFF2-40B4-BE49-F238E27FC236}">
                  <a16:creationId xmlns:a16="http://schemas.microsoft.com/office/drawing/2014/main" id="{B0A8E582-2DA5-F04D-B3F2-05AAA9BA0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8244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2" name="Freeform 124">
              <a:extLst>
                <a:ext uri="{FF2B5EF4-FFF2-40B4-BE49-F238E27FC236}">
                  <a16:creationId xmlns:a16="http://schemas.microsoft.com/office/drawing/2014/main" id="{07C70E4B-18A5-DF41-9D9A-2BF0456B4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268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93" name="Freeform 124">
              <a:extLst>
                <a:ext uri="{FF2B5EF4-FFF2-40B4-BE49-F238E27FC236}">
                  <a16:creationId xmlns:a16="http://schemas.microsoft.com/office/drawing/2014/main" id="{6D2BB04F-8ABB-FE4B-9306-FBAE38A4D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292" y="4447224"/>
              <a:ext cx="73025" cy="468000"/>
            </a:xfrm>
            <a:custGeom>
              <a:avLst/>
              <a:gdLst>
                <a:gd name="T0" fmla="*/ 56 w 208"/>
                <a:gd name="T1" fmla="*/ 0 h 1536"/>
                <a:gd name="T2" fmla="*/ 200 w 208"/>
                <a:gd name="T3" fmla="*/ 192 h 1536"/>
                <a:gd name="T4" fmla="*/ 8 w 208"/>
                <a:gd name="T5" fmla="*/ 336 h 1536"/>
                <a:gd name="T6" fmla="*/ 152 w 208"/>
                <a:gd name="T7" fmla="*/ 528 h 1536"/>
                <a:gd name="T8" fmla="*/ 8 w 208"/>
                <a:gd name="T9" fmla="*/ 720 h 1536"/>
                <a:gd name="T10" fmla="*/ 152 w 208"/>
                <a:gd name="T11" fmla="*/ 816 h 1536"/>
                <a:gd name="T12" fmla="*/ 56 w 208"/>
                <a:gd name="T13" fmla="*/ 960 h 1536"/>
                <a:gd name="T14" fmla="*/ 152 w 208"/>
                <a:gd name="T15" fmla="*/ 1104 h 1536"/>
                <a:gd name="T16" fmla="*/ 8 w 208"/>
                <a:gd name="T17" fmla="*/ 1248 h 1536"/>
                <a:gd name="T18" fmla="*/ 104 w 208"/>
                <a:gd name="T19" fmla="*/ 1344 h 1536"/>
                <a:gd name="T20" fmla="*/ 56 w 208"/>
                <a:gd name="T21" fmla="*/ 1536 h 1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08"/>
                <a:gd name="T34" fmla="*/ 0 h 1536"/>
                <a:gd name="T35" fmla="*/ 208 w 208"/>
                <a:gd name="T36" fmla="*/ 1536 h 1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08" h="1536">
                  <a:moveTo>
                    <a:pt x="56" y="0"/>
                  </a:moveTo>
                  <a:cubicBezTo>
                    <a:pt x="132" y="68"/>
                    <a:pt x="208" y="136"/>
                    <a:pt x="200" y="192"/>
                  </a:cubicBezTo>
                  <a:cubicBezTo>
                    <a:pt x="192" y="248"/>
                    <a:pt x="16" y="280"/>
                    <a:pt x="8" y="336"/>
                  </a:cubicBezTo>
                  <a:cubicBezTo>
                    <a:pt x="0" y="392"/>
                    <a:pt x="152" y="464"/>
                    <a:pt x="152" y="528"/>
                  </a:cubicBezTo>
                  <a:cubicBezTo>
                    <a:pt x="152" y="592"/>
                    <a:pt x="8" y="672"/>
                    <a:pt x="8" y="720"/>
                  </a:cubicBezTo>
                  <a:cubicBezTo>
                    <a:pt x="8" y="768"/>
                    <a:pt x="144" y="776"/>
                    <a:pt x="152" y="816"/>
                  </a:cubicBezTo>
                  <a:cubicBezTo>
                    <a:pt x="160" y="856"/>
                    <a:pt x="56" y="912"/>
                    <a:pt x="56" y="960"/>
                  </a:cubicBezTo>
                  <a:cubicBezTo>
                    <a:pt x="56" y="1008"/>
                    <a:pt x="160" y="1056"/>
                    <a:pt x="152" y="1104"/>
                  </a:cubicBezTo>
                  <a:cubicBezTo>
                    <a:pt x="144" y="1152"/>
                    <a:pt x="16" y="1208"/>
                    <a:pt x="8" y="1248"/>
                  </a:cubicBezTo>
                  <a:cubicBezTo>
                    <a:pt x="0" y="1288"/>
                    <a:pt x="96" y="1296"/>
                    <a:pt x="104" y="1344"/>
                  </a:cubicBezTo>
                  <a:cubicBezTo>
                    <a:pt x="112" y="1392"/>
                    <a:pt x="40" y="1496"/>
                    <a:pt x="56" y="1536"/>
                  </a:cubicBezTo>
                </a:path>
              </a:pathLst>
            </a:custGeom>
            <a:noFill/>
            <a:ln w="28440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6739B86E-B58E-4646-A882-7672969C4923}"/>
              </a:ext>
            </a:extLst>
          </p:cNvPr>
          <p:cNvSpPr txBox="1"/>
          <p:nvPr/>
        </p:nvSpPr>
        <p:spPr>
          <a:xfrm>
            <a:off x="158404" y="4523636"/>
            <a:ext cx="3731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can use </a:t>
            </a:r>
            <a:r>
              <a:rPr lang="en-US" sz="2400" dirty="0">
                <a:solidFill>
                  <a:srgbClr val="00B050"/>
                </a:solidFill>
              </a:rPr>
              <a:t>warp shuffle</a:t>
            </a:r>
          </a:p>
          <a:p>
            <a:r>
              <a:rPr lang="en-US" sz="2400" dirty="0"/>
              <a:t>to avoid </a:t>
            </a:r>
          </a:p>
          <a:p>
            <a:r>
              <a:rPr lang="en-US" sz="2400" dirty="0"/>
              <a:t>shared memory accesses</a:t>
            </a:r>
          </a:p>
          <a:p>
            <a:r>
              <a:rPr lang="en-US" sz="2400" dirty="0"/>
              <a:t>and </a:t>
            </a:r>
            <a:r>
              <a:rPr lang="en-US" sz="2400" dirty="0">
                <a:latin typeface="Courier" pitchFamily="2" charset="0"/>
              </a:rPr>
              <a:t>__</a:t>
            </a:r>
            <a:r>
              <a:rPr lang="en-US" sz="2400" dirty="0" err="1">
                <a:latin typeface="Courier" pitchFamily="2" charset="0"/>
              </a:rPr>
              <a:t>syncthreads</a:t>
            </a:r>
            <a:r>
              <a:rPr lang="en-US" sz="2400" dirty="0">
                <a:latin typeface="Courier" pitchFamily="2" charset="0"/>
              </a:rPr>
              <a:t>()</a:t>
            </a:r>
          </a:p>
        </p:txBody>
      </p:sp>
      <p:sp>
        <p:nvSpPr>
          <p:cNvPr id="65" name="Freeform 124">
            <a:extLst>
              <a:ext uri="{FF2B5EF4-FFF2-40B4-BE49-F238E27FC236}">
                <a16:creationId xmlns:a16="http://schemas.microsoft.com/office/drawing/2014/main" id="{7CDA3FE8-35E3-EF47-8F37-5364A550A45D}"/>
              </a:ext>
            </a:extLst>
          </p:cNvPr>
          <p:cNvSpPr>
            <a:spLocks/>
          </p:cNvSpPr>
          <p:nvPr/>
        </p:nvSpPr>
        <p:spPr bwMode="auto">
          <a:xfrm>
            <a:off x="546422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6" name="Freeform 124">
            <a:extLst>
              <a:ext uri="{FF2B5EF4-FFF2-40B4-BE49-F238E27FC236}">
                <a16:creationId xmlns:a16="http://schemas.microsoft.com/office/drawing/2014/main" id="{D7FAEEF1-AC1C-4847-BBE1-A15F0FBE4ACE}"/>
              </a:ext>
            </a:extLst>
          </p:cNvPr>
          <p:cNvSpPr>
            <a:spLocks/>
          </p:cNvSpPr>
          <p:nvPr/>
        </p:nvSpPr>
        <p:spPr bwMode="auto">
          <a:xfrm>
            <a:off x="568024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7" name="Freeform 124">
            <a:extLst>
              <a:ext uri="{FF2B5EF4-FFF2-40B4-BE49-F238E27FC236}">
                <a16:creationId xmlns:a16="http://schemas.microsoft.com/office/drawing/2014/main" id="{295F1E2B-1790-6C41-9CED-8C81C114F54C}"/>
              </a:ext>
            </a:extLst>
          </p:cNvPr>
          <p:cNvSpPr>
            <a:spLocks/>
          </p:cNvSpPr>
          <p:nvPr/>
        </p:nvSpPr>
        <p:spPr bwMode="auto">
          <a:xfrm>
            <a:off x="589627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8" name="Freeform 124">
            <a:extLst>
              <a:ext uri="{FF2B5EF4-FFF2-40B4-BE49-F238E27FC236}">
                <a16:creationId xmlns:a16="http://schemas.microsoft.com/office/drawing/2014/main" id="{8CCFF0EA-16FE-4C44-A479-827B834C1A7A}"/>
              </a:ext>
            </a:extLst>
          </p:cNvPr>
          <p:cNvSpPr>
            <a:spLocks/>
          </p:cNvSpPr>
          <p:nvPr/>
        </p:nvSpPr>
        <p:spPr bwMode="auto">
          <a:xfrm>
            <a:off x="6112297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69" name="Freeform 124">
            <a:extLst>
              <a:ext uri="{FF2B5EF4-FFF2-40B4-BE49-F238E27FC236}">
                <a16:creationId xmlns:a16="http://schemas.microsoft.com/office/drawing/2014/main" id="{8E1EF6C3-758D-D94E-9B0C-19FEE909F65B}"/>
              </a:ext>
            </a:extLst>
          </p:cNvPr>
          <p:cNvSpPr>
            <a:spLocks/>
          </p:cNvSpPr>
          <p:nvPr/>
        </p:nvSpPr>
        <p:spPr bwMode="auto">
          <a:xfrm>
            <a:off x="6372200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96" name="Freeform 124">
            <a:extLst>
              <a:ext uri="{FF2B5EF4-FFF2-40B4-BE49-F238E27FC236}">
                <a16:creationId xmlns:a16="http://schemas.microsoft.com/office/drawing/2014/main" id="{F5320E3E-C897-3545-B24A-542BFCD2C191}"/>
              </a:ext>
            </a:extLst>
          </p:cNvPr>
          <p:cNvSpPr>
            <a:spLocks/>
          </p:cNvSpPr>
          <p:nvPr/>
        </p:nvSpPr>
        <p:spPr bwMode="auto">
          <a:xfrm>
            <a:off x="658822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97" name="Freeform 124">
            <a:extLst>
              <a:ext uri="{FF2B5EF4-FFF2-40B4-BE49-F238E27FC236}">
                <a16:creationId xmlns:a16="http://schemas.microsoft.com/office/drawing/2014/main" id="{4F2282A7-E66A-0242-B08F-A648B8B41F10}"/>
              </a:ext>
            </a:extLst>
          </p:cNvPr>
          <p:cNvSpPr>
            <a:spLocks/>
          </p:cNvSpPr>
          <p:nvPr/>
        </p:nvSpPr>
        <p:spPr bwMode="auto">
          <a:xfrm>
            <a:off x="680424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98" name="Freeform 124">
            <a:extLst>
              <a:ext uri="{FF2B5EF4-FFF2-40B4-BE49-F238E27FC236}">
                <a16:creationId xmlns:a16="http://schemas.microsoft.com/office/drawing/2014/main" id="{D0899D72-62DD-3946-9CFC-324DC423C663}"/>
              </a:ext>
            </a:extLst>
          </p:cNvPr>
          <p:cNvSpPr>
            <a:spLocks/>
          </p:cNvSpPr>
          <p:nvPr/>
        </p:nvSpPr>
        <p:spPr bwMode="auto">
          <a:xfrm>
            <a:off x="702027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99" name="Freeform 124">
            <a:extLst>
              <a:ext uri="{FF2B5EF4-FFF2-40B4-BE49-F238E27FC236}">
                <a16:creationId xmlns:a16="http://schemas.microsoft.com/office/drawing/2014/main" id="{BAAC84BD-CE08-AC4C-A764-1408069058ED}"/>
              </a:ext>
            </a:extLst>
          </p:cNvPr>
          <p:cNvSpPr>
            <a:spLocks/>
          </p:cNvSpPr>
          <p:nvPr/>
        </p:nvSpPr>
        <p:spPr bwMode="auto">
          <a:xfrm>
            <a:off x="7308304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0" name="Freeform 124">
            <a:extLst>
              <a:ext uri="{FF2B5EF4-FFF2-40B4-BE49-F238E27FC236}">
                <a16:creationId xmlns:a16="http://schemas.microsoft.com/office/drawing/2014/main" id="{2B96F0B2-8685-4042-B200-7D53E1AA44A7}"/>
              </a:ext>
            </a:extLst>
          </p:cNvPr>
          <p:cNvSpPr>
            <a:spLocks/>
          </p:cNvSpPr>
          <p:nvPr/>
        </p:nvSpPr>
        <p:spPr bwMode="auto">
          <a:xfrm>
            <a:off x="7524328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1" name="Freeform 124">
            <a:extLst>
              <a:ext uri="{FF2B5EF4-FFF2-40B4-BE49-F238E27FC236}">
                <a16:creationId xmlns:a16="http://schemas.microsoft.com/office/drawing/2014/main" id="{25CFDCEF-37E0-0040-854A-D7A5D4E881B1}"/>
              </a:ext>
            </a:extLst>
          </p:cNvPr>
          <p:cNvSpPr>
            <a:spLocks/>
          </p:cNvSpPr>
          <p:nvPr/>
        </p:nvSpPr>
        <p:spPr bwMode="auto">
          <a:xfrm>
            <a:off x="7740352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2" name="Freeform 124">
            <a:extLst>
              <a:ext uri="{FF2B5EF4-FFF2-40B4-BE49-F238E27FC236}">
                <a16:creationId xmlns:a16="http://schemas.microsoft.com/office/drawing/2014/main" id="{791F9295-543F-4F48-A42B-19CE74911886}"/>
              </a:ext>
            </a:extLst>
          </p:cNvPr>
          <p:cNvSpPr>
            <a:spLocks/>
          </p:cNvSpPr>
          <p:nvPr/>
        </p:nvSpPr>
        <p:spPr bwMode="auto">
          <a:xfrm>
            <a:off x="7956376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3" name="Freeform 124">
            <a:extLst>
              <a:ext uri="{FF2B5EF4-FFF2-40B4-BE49-F238E27FC236}">
                <a16:creationId xmlns:a16="http://schemas.microsoft.com/office/drawing/2014/main" id="{C66797AA-4054-8C43-A5C9-A62B8356F40F}"/>
              </a:ext>
            </a:extLst>
          </p:cNvPr>
          <p:cNvSpPr>
            <a:spLocks/>
          </p:cNvSpPr>
          <p:nvPr/>
        </p:nvSpPr>
        <p:spPr bwMode="auto">
          <a:xfrm>
            <a:off x="8243391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4" name="Freeform 124">
            <a:extLst>
              <a:ext uri="{FF2B5EF4-FFF2-40B4-BE49-F238E27FC236}">
                <a16:creationId xmlns:a16="http://schemas.microsoft.com/office/drawing/2014/main" id="{DD660D93-50A8-FB4F-A34C-9511AA20573D}"/>
              </a:ext>
            </a:extLst>
          </p:cNvPr>
          <p:cNvSpPr>
            <a:spLocks/>
          </p:cNvSpPr>
          <p:nvPr/>
        </p:nvSpPr>
        <p:spPr bwMode="auto">
          <a:xfrm>
            <a:off x="8459415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5" name="Freeform 124">
            <a:extLst>
              <a:ext uri="{FF2B5EF4-FFF2-40B4-BE49-F238E27FC236}">
                <a16:creationId xmlns:a16="http://schemas.microsoft.com/office/drawing/2014/main" id="{D8428884-A516-BB44-9624-98C23A4A8353}"/>
              </a:ext>
            </a:extLst>
          </p:cNvPr>
          <p:cNvSpPr>
            <a:spLocks/>
          </p:cNvSpPr>
          <p:nvPr/>
        </p:nvSpPr>
        <p:spPr bwMode="auto">
          <a:xfrm>
            <a:off x="8675439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6" name="Freeform 124">
            <a:extLst>
              <a:ext uri="{FF2B5EF4-FFF2-40B4-BE49-F238E27FC236}">
                <a16:creationId xmlns:a16="http://schemas.microsoft.com/office/drawing/2014/main" id="{A8E96CDF-738B-774B-9758-6B310FC7BE37}"/>
              </a:ext>
            </a:extLst>
          </p:cNvPr>
          <p:cNvSpPr>
            <a:spLocks/>
          </p:cNvSpPr>
          <p:nvPr/>
        </p:nvSpPr>
        <p:spPr bwMode="auto">
          <a:xfrm>
            <a:off x="8891463" y="5127766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7" name="Freeform 124">
            <a:extLst>
              <a:ext uri="{FF2B5EF4-FFF2-40B4-BE49-F238E27FC236}">
                <a16:creationId xmlns:a16="http://schemas.microsoft.com/office/drawing/2014/main" id="{41326FEA-4215-3142-A92A-F05E364E34DE}"/>
              </a:ext>
            </a:extLst>
          </p:cNvPr>
          <p:cNvSpPr>
            <a:spLocks/>
          </p:cNvSpPr>
          <p:nvPr/>
        </p:nvSpPr>
        <p:spPr bwMode="auto">
          <a:xfrm>
            <a:off x="5453054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8" name="Freeform 124">
            <a:extLst>
              <a:ext uri="{FF2B5EF4-FFF2-40B4-BE49-F238E27FC236}">
                <a16:creationId xmlns:a16="http://schemas.microsoft.com/office/drawing/2014/main" id="{3E947D3F-D2D4-144B-AD02-7299CBB9555A}"/>
              </a:ext>
            </a:extLst>
          </p:cNvPr>
          <p:cNvSpPr>
            <a:spLocks/>
          </p:cNvSpPr>
          <p:nvPr/>
        </p:nvSpPr>
        <p:spPr bwMode="auto">
          <a:xfrm>
            <a:off x="5669078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09" name="Freeform 124">
            <a:extLst>
              <a:ext uri="{FF2B5EF4-FFF2-40B4-BE49-F238E27FC236}">
                <a16:creationId xmlns:a16="http://schemas.microsoft.com/office/drawing/2014/main" id="{0092EBB9-7878-7547-9C02-4D71AA3CFAE4}"/>
              </a:ext>
            </a:extLst>
          </p:cNvPr>
          <p:cNvSpPr>
            <a:spLocks/>
          </p:cNvSpPr>
          <p:nvPr/>
        </p:nvSpPr>
        <p:spPr bwMode="auto">
          <a:xfrm>
            <a:off x="5885102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0" name="Freeform 124">
            <a:extLst>
              <a:ext uri="{FF2B5EF4-FFF2-40B4-BE49-F238E27FC236}">
                <a16:creationId xmlns:a16="http://schemas.microsoft.com/office/drawing/2014/main" id="{53988E5E-8D76-F54E-BD78-DC9C060D7617}"/>
              </a:ext>
            </a:extLst>
          </p:cNvPr>
          <p:cNvSpPr>
            <a:spLocks/>
          </p:cNvSpPr>
          <p:nvPr/>
        </p:nvSpPr>
        <p:spPr bwMode="auto">
          <a:xfrm>
            <a:off x="6101126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1" name="Freeform 124">
            <a:extLst>
              <a:ext uri="{FF2B5EF4-FFF2-40B4-BE49-F238E27FC236}">
                <a16:creationId xmlns:a16="http://schemas.microsoft.com/office/drawing/2014/main" id="{5B3EAEA9-FA79-7B4C-9B38-02FE1CEC6A67}"/>
              </a:ext>
            </a:extLst>
          </p:cNvPr>
          <p:cNvSpPr>
            <a:spLocks/>
          </p:cNvSpPr>
          <p:nvPr/>
        </p:nvSpPr>
        <p:spPr bwMode="auto">
          <a:xfrm>
            <a:off x="6361029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2" name="Freeform 124">
            <a:extLst>
              <a:ext uri="{FF2B5EF4-FFF2-40B4-BE49-F238E27FC236}">
                <a16:creationId xmlns:a16="http://schemas.microsoft.com/office/drawing/2014/main" id="{6F9C8907-A434-B74E-8E97-D8E6CB2A60C4}"/>
              </a:ext>
            </a:extLst>
          </p:cNvPr>
          <p:cNvSpPr>
            <a:spLocks/>
          </p:cNvSpPr>
          <p:nvPr/>
        </p:nvSpPr>
        <p:spPr bwMode="auto">
          <a:xfrm>
            <a:off x="6577053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3" name="Freeform 124">
            <a:extLst>
              <a:ext uri="{FF2B5EF4-FFF2-40B4-BE49-F238E27FC236}">
                <a16:creationId xmlns:a16="http://schemas.microsoft.com/office/drawing/2014/main" id="{760DB422-BFA4-CD49-9D68-AF38F660A2AA}"/>
              </a:ext>
            </a:extLst>
          </p:cNvPr>
          <p:cNvSpPr>
            <a:spLocks/>
          </p:cNvSpPr>
          <p:nvPr/>
        </p:nvSpPr>
        <p:spPr bwMode="auto">
          <a:xfrm>
            <a:off x="6793077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4" name="Freeform 124">
            <a:extLst>
              <a:ext uri="{FF2B5EF4-FFF2-40B4-BE49-F238E27FC236}">
                <a16:creationId xmlns:a16="http://schemas.microsoft.com/office/drawing/2014/main" id="{5FE46D54-E081-4643-9194-C55527A42481}"/>
              </a:ext>
            </a:extLst>
          </p:cNvPr>
          <p:cNvSpPr>
            <a:spLocks/>
          </p:cNvSpPr>
          <p:nvPr/>
        </p:nvSpPr>
        <p:spPr bwMode="auto">
          <a:xfrm>
            <a:off x="7009101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5" name="Freeform 124">
            <a:extLst>
              <a:ext uri="{FF2B5EF4-FFF2-40B4-BE49-F238E27FC236}">
                <a16:creationId xmlns:a16="http://schemas.microsoft.com/office/drawing/2014/main" id="{FEF8809E-4831-5949-9D79-4BED5E18D7A9}"/>
              </a:ext>
            </a:extLst>
          </p:cNvPr>
          <p:cNvSpPr>
            <a:spLocks/>
          </p:cNvSpPr>
          <p:nvPr/>
        </p:nvSpPr>
        <p:spPr bwMode="auto">
          <a:xfrm>
            <a:off x="7297133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6" name="Freeform 124">
            <a:extLst>
              <a:ext uri="{FF2B5EF4-FFF2-40B4-BE49-F238E27FC236}">
                <a16:creationId xmlns:a16="http://schemas.microsoft.com/office/drawing/2014/main" id="{90D84DAE-AB6D-8145-9676-49575D42FDFD}"/>
              </a:ext>
            </a:extLst>
          </p:cNvPr>
          <p:cNvSpPr>
            <a:spLocks/>
          </p:cNvSpPr>
          <p:nvPr/>
        </p:nvSpPr>
        <p:spPr bwMode="auto">
          <a:xfrm>
            <a:off x="7513157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7" name="Freeform 124">
            <a:extLst>
              <a:ext uri="{FF2B5EF4-FFF2-40B4-BE49-F238E27FC236}">
                <a16:creationId xmlns:a16="http://schemas.microsoft.com/office/drawing/2014/main" id="{9E9FF4CA-5E2F-424B-8AC8-4128D51AA33D}"/>
              </a:ext>
            </a:extLst>
          </p:cNvPr>
          <p:cNvSpPr>
            <a:spLocks/>
          </p:cNvSpPr>
          <p:nvPr/>
        </p:nvSpPr>
        <p:spPr bwMode="auto">
          <a:xfrm>
            <a:off x="7729181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8" name="Freeform 124">
            <a:extLst>
              <a:ext uri="{FF2B5EF4-FFF2-40B4-BE49-F238E27FC236}">
                <a16:creationId xmlns:a16="http://schemas.microsoft.com/office/drawing/2014/main" id="{D4405650-903B-5247-A5E8-D1E2DD2C667B}"/>
              </a:ext>
            </a:extLst>
          </p:cNvPr>
          <p:cNvSpPr>
            <a:spLocks/>
          </p:cNvSpPr>
          <p:nvPr/>
        </p:nvSpPr>
        <p:spPr bwMode="auto">
          <a:xfrm>
            <a:off x="7945205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19" name="Freeform 124">
            <a:extLst>
              <a:ext uri="{FF2B5EF4-FFF2-40B4-BE49-F238E27FC236}">
                <a16:creationId xmlns:a16="http://schemas.microsoft.com/office/drawing/2014/main" id="{4F4965B0-C139-DB42-ADAD-400AD6E64755}"/>
              </a:ext>
            </a:extLst>
          </p:cNvPr>
          <p:cNvSpPr>
            <a:spLocks/>
          </p:cNvSpPr>
          <p:nvPr/>
        </p:nvSpPr>
        <p:spPr bwMode="auto">
          <a:xfrm>
            <a:off x="8232220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20" name="Freeform 124">
            <a:extLst>
              <a:ext uri="{FF2B5EF4-FFF2-40B4-BE49-F238E27FC236}">
                <a16:creationId xmlns:a16="http://schemas.microsoft.com/office/drawing/2014/main" id="{537CA048-F614-964A-A7E1-C2D6542D8E24}"/>
              </a:ext>
            </a:extLst>
          </p:cNvPr>
          <p:cNvSpPr>
            <a:spLocks/>
          </p:cNvSpPr>
          <p:nvPr/>
        </p:nvSpPr>
        <p:spPr bwMode="auto">
          <a:xfrm>
            <a:off x="8448244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21" name="Freeform 124">
            <a:extLst>
              <a:ext uri="{FF2B5EF4-FFF2-40B4-BE49-F238E27FC236}">
                <a16:creationId xmlns:a16="http://schemas.microsoft.com/office/drawing/2014/main" id="{DCFD1DF1-CA1A-BC4A-97FC-DEDED0994ECA}"/>
              </a:ext>
            </a:extLst>
          </p:cNvPr>
          <p:cNvSpPr>
            <a:spLocks/>
          </p:cNvSpPr>
          <p:nvPr/>
        </p:nvSpPr>
        <p:spPr bwMode="auto">
          <a:xfrm>
            <a:off x="8664268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22" name="Freeform 124">
            <a:extLst>
              <a:ext uri="{FF2B5EF4-FFF2-40B4-BE49-F238E27FC236}">
                <a16:creationId xmlns:a16="http://schemas.microsoft.com/office/drawing/2014/main" id="{ED7F7943-35AD-5445-9637-103792664DA9}"/>
              </a:ext>
            </a:extLst>
          </p:cNvPr>
          <p:cNvSpPr>
            <a:spLocks/>
          </p:cNvSpPr>
          <p:nvPr/>
        </p:nvSpPr>
        <p:spPr bwMode="auto">
          <a:xfrm>
            <a:off x="8880292" y="5821125"/>
            <a:ext cx="73025" cy="468000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B050">
                <a:alpha val="50196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8030CF54-217B-2345-8208-421D193B8AA7}"/>
              </a:ext>
            </a:extLst>
          </p:cNvPr>
          <p:cNvSpPr txBox="1"/>
          <p:nvPr/>
        </p:nvSpPr>
        <p:spPr>
          <a:xfrm>
            <a:off x="4079855" y="5223266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2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3E767A3-A5BB-7D48-A32A-A2D5B33C6565}"/>
              </a:ext>
            </a:extLst>
          </p:cNvPr>
          <p:cNvSpPr txBox="1"/>
          <p:nvPr/>
        </p:nvSpPr>
        <p:spPr>
          <a:xfrm>
            <a:off x="4079855" y="5916625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 pitchFamily="2" charset="0"/>
              </a:rPr>
              <a:t>stride = 1</a:t>
            </a:r>
          </a:p>
        </p:txBody>
      </p:sp>
    </p:spTree>
    <p:extLst>
      <p:ext uri="{BB962C8B-B14F-4D97-AF65-F5344CB8AC3E}">
        <p14:creationId xmlns:p14="http://schemas.microsoft.com/office/powerpoint/2010/main" val="2235050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472608"/>
          </a:xfrm>
        </p:spPr>
        <p:txBody>
          <a:bodyPr/>
          <a:lstStyle/>
          <a:p>
            <a:r>
              <a:rPr lang="en-US" dirty="0">
                <a:cs typeface="Verdana"/>
              </a:rPr>
              <a:t>CPU threads and GPU kernels</a:t>
            </a:r>
          </a:p>
          <a:p>
            <a:pPr lvl="1"/>
            <a:r>
              <a:rPr lang="en-US" dirty="0">
                <a:solidFill>
                  <a:srgbClr val="0000FF"/>
                </a:solidFill>
                <a:cs typeface="Verdana"/>
              </a:rPr>
              <a:t>Sequential or modestly parallel</a:t>
            </a:r>
            <a:r>
              <a:rPr lang="en-US" dirty="0">
                <a:cs typeface="Verdana"/>
              </a:rPr>
              <a:t> sections on CPU</a:t>
            </a:r>
          </a:p>
          <a:p>
            <a:pPr lvl="1"/>
            <a:r>
              <a:rPr lang="en-US" dirty="0">
                <a:solidFill>
                  <a:srgbClr val="0000FF"/>
                </a:solidFill>
                <a:cs typeface="Verdana"/>
              </a:rPr>
              <a:t>Massively parallel</a:t>
            </a:r>
            <a:r>
              <a:rPr lang="en-US" dirty="0">
                <a:cs typeface="Verdana"/>
              </a:rPr>
              <a:t> sections on GPU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346200" y="2573285"/>
            <a:ext cx="2262188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lnSpc>
                <a:spcPct val="85000"/>
              </a:lnSpc>
              <a:spcBef>
                <a:spcPts val="225"/>
              </a:spcBef>
              <a:buClr>
                <a:srgbClr val="3333CC"/>
              </a:buClr>
              <a:buSzPct val="100000"/>
              <a:buFont typeface="Arial" charset="0"/>
              <a:buNone/>
            </a:pPr>
            <a:r>
              <a:rPr lang="en-US" sz="1600" b="1" dirty="0">
                <a:solidFill>
                  <a:srgbClr val="3333CC"/>
                </a:solidFill>
                <a:latin typeface="Arial" charset="0"/>
                <a:ea typeface="ＭＳ Ｐゴシック" charset="0"/>
                <a:cs typeface="ＭＳ Ｐゴシック" charset="0"/>
              </a:rPr>
              <a:t>Serial Code (host)</a:t>
            </a:r>
          </a:p>
        </p:txBody>
      </p:sp>
      <p:grpSp>
        <p:nvGrpSpPr>
          <p:cNvPr id="12" name="Group 5"/>
          <p:cNvGrpSpPr>
            <a:grpSpLocks/>
          </p:cNvGrpSpPr>
          <p:nvPr/>
        </p:nvGrpSpPr>
        <p:grpSpPr bwMode="auto">
          <a:xfrm>
            <a:off x="4471988" y="3279068"/>
            <a:ext cx="3927474" cy="835026"/>
            <a:chOff x="2817" y="2296"/>
            <a:chExt cx="2474" cy="526"/>
          </a:xfrm>
        </p:grpSpPr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2817" y="2296"/>
              <a:ext cx="2474" cy="526"/>
            </a:xfrm>
            <a:prstGeom prst="rect">
              <a:avLst/>
            </a:prstGeom>
            <a:noFill/>
            <a:ln w="28440">
              <a:solidFill>
                <a:srgbClr val="00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4431" y="2498"/>
              <a:ext cx="31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defTabSz="449263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. . .</a:t>
              </a:r>
            </a:p>
          </p:txBody>
        </p:sp>
        <p:grpSp>
          <p:nvGrpSpPr>
            <p:cNvPr id="15" name="Group 8"/>
            <p:cNvGrpSpPr>
              <a:grpSpLocks/>
            </p:cNvGrpSpPr>
            <p:nvPr/>
          </p:nvGrpSpPr>
          <p:grpSpPr bwMode="auto">
            <a:xfrm>
              <a:off x="2872" y="2339"/>
              <a:ext cx="489" cy="440"/>
              <a:chOff x="2872" y="2339"/>
              <a:chExt cx="489" cy="440"/>
            </a:xfrm>
          </p:grpSpPr>
          <p:sp>
            <p:nvSpPr>
              <p:cNvPr id="58" name="Text Box 9"/>
              <p:cNvSpPr txBox="1">
                <a:spLocks noChangeArrowheads="1"/>
              </p:cNvSpPr>
              <p:nvPr/>
            </p:nvSpPr>
            <p:spPr bwMode="auto">
              <a:xfrm>
                <a:off x="2872" y="2339"/>
                <a:ext cx="490" cy="441"/>
              </a:xfrm>
              <a:prstGeom prst="rect">
                <a:avLst/>
              </a:prstGeom>
              <a:noFill/>
              <a:ln w="19080">
                <a:solidFill>
                  <a:srgbClr val="00CC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59" name="Group 10"/>
              <p:cNvGrpSpPr>
                <a:grpSpLocks/>
              </p:cNvGrpSpPr>
              <p:nvPr/>
            </p:nvGrpSpPr>
            <p:grpSpPr bwMode="auto">
              <a:xfrm>
                <a:off x="2920" y="2393"/>
                <a:ext cx="392" cy="332"/>
                <a:chOff x="2920" y="2393"/>
                <a:chExt cx="392" cy="332"/>
              </a:xfrm>
            </p:grpSpPr>
            <p:sp>
              <p:nvSpPr>
                <p:cNvPr id="60" name="Freeform 11"/>
                <p:cNvSpPr>
                  <a:spLocks/>
                </p:cNvSpPr>
                <p:nvPr/>
              </p:nvSpPr>
              <p:spPr bwMode="auto">
                <a:xfrm>
                  <a:off x="2920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61" name="Freeform 12"/>
                <p:cNvSpPr>
                  <a:spLocks/>
                </p:cNvSpPr>
                <p:nvPr/>
              </p:nvSpPr>
              <p:spPr bwMode="auto">
                <a:xfrm>
                  <a:off x="2955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62" name="Freeform 13"/>
                <p:cNvSpPr>
                  <a:spLocks/>
                </p:cNvSpPr>
                <p:nvPr/>
              </p:nvSpPr>
              <p:spPr bwMode="auto">
                <a:xfrm>
                  <a:off x="2986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63" name="Freeform 14"/>
                <p:cNvSpPr>
                  <a:spLocks/>
                </p:cNvSpPr>
                <p:nvPr/>
              </p:nvSpPr>
              <p:spPr bwMode="auto">
                <a:xfrm>
                  <a:off x="3019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3050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3083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66" name="Freeform 17"/>
                <p:cNvSpPr>
                  <a:spLocks/>
                </p:cNvSpPr>
                <p:nvPr/>
              </p:nvSpPr>
              <p:spPr bwMode="auto">
                <a:xfrm>
                  <a:off x="3114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67" name="Freeform 18"/>
                <p:cNvSpPr>
                  <a:spLocks/>
                </p:cNvSpPr>
                <p:nvPr/>
              </p:nvSpPr>
              <p:spPr bwMode="auto">
                <a:xfrm>
                  <a:off x="3146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68" name="Freeform 19"/>
                <p:cNvSpPr>
                  <a:spLocks/>
                </p:cNvSpPr>
                <p:nvPr/>
              </p:nvSpPr>
              <p:spPr bwMode="auto">
                <a:xfrm>
                  <a:off x="3178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69" name="Freeform 20"/>
                <p:cNvSpPr>
                  <a:spLocks/>
                </p:cNvSpPr>
                <p:nvPr/>
              </p:nvSpPr>
              <p:spPr bwMode="auto">
                <a:xfrm>
                  <a:off x="3210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70" name="Freeform 21"/>
                <p:cNvSpPr>
                  <a:spLocks/>
                </p:cNvSpPr>
                <p:nvPr/>
              </p:nvSpPr>
              <p:spPr bwMode="auto">
                <a:xfrm>
                  <a:off x="3242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</p:grpSp>
        </p:grpSp>
        <p:grpSp>
          <p:nvGrpSpPr>
            <p:cNvPr id="16" name="Group 22"/>
            <p:cNvGrpSpPr>
              <a:grpSpLocks/>
            </p:cNvGrpSpPr>
            <p:nvPr/>
          </p:nvGrpSpPr>
          <p:grpSpPr bwMode="auto">
            <a:xfrm>
              <a:off x="3406" y="2339"/>
              <a:ext cx="489" cy="440"/>
              <a:chOff x="3406" y="2339"/>
              <a:chExt cx="489" cy="440"/>
            </a:xfrm>
          </p:grpSpPr>
          <p:sp>
            <p:nvSpPr>
              <p:cNvPr id="45" name="Text Box 23"/>
              <p:cNvSpPr txBox="1">
                <a:spLocks noChangeArrowheads="1"/>
              </p:cNvSpPr>
              <p:nvPr/>
            </p:nvSpPr>
            <p:spPr bwMode="auto">
              <a:xfrm>
                <a:off x="3406" y="2339"/>
                <a:ext cx="490" cy="441"/>
              </a:xfrm>
              <a:prstGeom prst="rect">
                <a:avLst/>
              </a:prstGeom>
              <a:noFill/>
              <a:ln w="19080">
                <a:solidFill>
                  <a:srgbClr val="00CC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46" name="Group 24"/>
              <p:cNvGrpSpPr>
                <a:grpSpLocks/>
              </p:cNvGrpSpPr>
              <p:nvPr/>
            </p:nvGrpSpPr>
            <p:grpSpPr bwMode="auto">
              <a:xfrm>
                <a:off x="3454" y="2393"/>
                <a:ext cx="392" cy="332"/>
                <a:chOff x="3454" y="2393"/>
                <a:chExt cx="392" cy="332"/>
              </a:xfrm>
            </p:grpSpPr>
            <p:sp>
              <p:nvSpPr>
                <p:cNvPr id="47" name="Freeform 25"/>
                <p:cNvSpPr>
                  <a:spLocks/>
                </p:cNvSpPr>
                <p:nvPr/>
              </p:nvSpPr>
              <p:spPr bwMode="auto">
                <a:xfrm>
                  <a:off x="3454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48" name="Freeform 26"/>
                <p:cNvSpPr>
                  <a:spLocks/>
                </p:cNvSpPr>
                <p:nvPr/>
              </p:nvSpPr>
              <p:spPr bwMode="auto">
                <a:xfrm>
                  <a:off x="3489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49" name="Freeform 27"/>
                <p:cNvSpPr>
                  <a:spLocks/>
                </p:cNvSpPr>
                <p:nvPr/>
              </p:nvSpPr>
              <p:spPr bwMode="auto">
                <a:xfrm>
                  <a:off x="3520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50" name="Freeform 28"/>
                <p:cNvSpPr>
                  <a:spLocks/>
                </p:cNvSpPr>
                <p:nvPr/>
              </p:nvSpPr>
              <p:spPr bwMode="auto">
                <a:xfrm>
                  <a:off x="3553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51" name="Freeform 29"/>
                <p:cNvSpPr>
                  <a:spLocks/>
                </p:cNvSpPr>
                <p:nvPr/>
              </p:nvSpPr>
              <p:spPr bwMode="auto">
                <a:xfrm>
                  <a:off x="3584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52" name="Freeform 30"/>
                <p:cNvSpPr>
                  <a:spLocks/>
                </p:cNvSpPr>
                <p:nvPr/>
              </p:nvSpPr>
              <p:spPr bwMode="auto">
                <a:xfrm>
                  <a:off x="3617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53" name="Freeform 31"/>
                <p:cNvSpPr>
                  <a:spLocks/>
                </p:cNvSpPr>
                <p:nvPr/>
              </p:nvSpPr>
              <p:spPr bwMode="auto">
                <a:xfrm>
                  <a:off x="3648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54" name="Freeform 32"/>
                <p:cNvSpPr>
                  <a:spLocks/>
                </p:cNvSpPr>
                <p:nvPr/>
              </p:nvSpPr>
              <p:spPr bwMode="auto">
                <a:xfrm>
                  <a:off x="3680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55" name="Freeform 33"/>
                <p:cNvSpPr>
                  <a:spLocks/>
                </p:cNvSpPr>
                <p:nvPr/>
              </p:nvSpPr>
              <p:spPr bwMode="auto">
                <a:xfrm>
                  <a:off x="3712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56" name="Freeform 34"/>
                <p:cNvSpPr>
                  <a:spLocks/>
                </p:cNvSpPr>
                <p:nvPr/>
              </p:nvSpPr>
              <p:spPr bwMode="auto">
                <a:xfrm>
                  <a:off x="3744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57" name="Freeform 35"/>
                <p:cNvSpPr>
                  <a:spLocks/>
                </p:cNvSpPr>
                <p:nvPr/>
              </p:nvSpPr>
              <p:spPr bwMode="auto">
                <a:xfrm>
                  <a:off x="3776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</p:grpSp>
        </p:grpSp>
        <p:grpSp>
          <p:nvGrpSpPr>
            <p:cNvPr id="17" name="Group 36"/>
            <p:cNvGrpSpPr>
              <a:grpSpLocks/>
            </p:cNvGrpSpPr>
            <p:nvPr/>
          </p:nvGrpSpPr>
          <p:grpSpPr bwMode="auto">
            <a:xfrm>
              <a:off x="4746" y="2339"/>
              <a:ext cx="489" cy="440"/>
              <a:chOff x="4746" y="2339"/>
              <a:chExt cx="489" cy="440"/>
            </a:xfrm>
          </p:grpSpPr>
          <p:sp>
            <p:nvSpPr>
              <p:cNvPr id="32" name="Text Box 37"/>
              <p:cNvSpPr txBox="1">
                <a:spLocks noChangeArrowheads="1"/>
              </p:cNvSpPr>
              <p:nvPr/>
            </p:nvSpPr>
            <p:spPr bwMode="auto">
              <a:xfrm>
                <a:off x="4746" y="2339"/>
                <a:ext cx="490" cy="441"/>
              </a:xfrm>
              <a:prstGeom prst="rect">
                <a:avLst/>
              </a:prstGeom>
              <a:noFill/>
              <a:ln w="19080">
                <a:solidFill>
                  <a:srgbClr val="00CC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33" name="Group 38"/>
              <p:cNvGrpSpPr>
                <a:grpSpLocks/>
              </p:cNvGrpSpPr>
              <p:nvPr/>
            </p:nvGrpSpPr>
            <p:grpSpPr bwMode="auto">
              <a:xfrm>
                <a:off x="4794" y="2393"/>
                <a:ext cx="392" cy="332"/>
                <a:chOff x="4794" y="2393"/>
                <a:chExt cx="392" cy="332"/>
              </a:xfrm>
            </p:grpSpPr>
            <p:sp>
              <p:nvSpPr>
                <p:cNvPr id="34" name="Freeform 39"/>
                <p:cNvSpPr>
                  <a:spLocks/>
                </p:cNvSpPr>
                <p:nvPr/>
              </p:nvSpPr>
              <p:spPr bwMode="auto">
                <a:xfrm>
                  <a:off x="4794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35" name="Freeform 40"/>
                <p:cNvSpPr>
                  <a:spLocks/>
                </p:cNvSpPr>
                <p:nvPr/>
              </p:nvSpPr>
              <p:spPr bwMode="auto">
                <a:xfrm>
                  <a:off x="4829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36" name="Freeform 41"/>
                <p:cNvSpPr>
                  <a:spLocks/>
                </p:cNvSpPr>
                <p:nvPr/>
              </p:nvSpPr>
              <p:spPr bwMode="auto">
                <a:xfrm>
                  <a:off x="4860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37" name="Freeform 42"/>
                <p:cNvSpPr>
                  <a:spLocks/>
                </p:cNvSpPr>
                <p:nvPr/>
              </p:nvSpPr>
              <p:spPr bwMode="auto">
                <a:xfrm>
                  <a:off x="4893" y="2393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38" name="Freeform 43"/>
                <p:cNvSpPr>
                  <a:spLocks/>
                </p:cNvSpPr>
                <p:nvPr/>
              </p:nvSpPr>
              <p:spPr bwMode="auto">
                <a:xfrm>
                  <a:off x="4924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39" name="Freeform 44"/>
                <p:cNvSpPr>
                  <a:spLocks/>
                </p:cNvSpPr>
                <p:nvPr/>
              </p:nvSpPr>
              <p:spPr bwMode="auto">
                <a:xfrm>
                  <a:off x="4957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40" name="Freeform 45"/>
                <p:cNvSpPr>
                  <a:spLocks/>
                </p:cNvSpPr>
                <p:nvPr/>
              </p:nvSpPr>
              <p:spPr bwMode="auto">
                <a:xfrm>
                  <a:off x="4988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41" name="Freeform 46"/>
                <p:cNvSpPr>
                  <a:spLocks/>
                </p:cNvSpPr>
                <p:nvPr/>
              </p:nvSpPr>
              <p:spPr bwMode="auto">
                <a:xfrm>
                  <a:off x="5020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42" name="Freeform 47"/>
                <p:cNvSpPr>
                  <a:spLocks/>
                </p:cNvSpPr>
                <p:nvPr/>
              </p:nvSpPr>
              <p:spPr bwMode="auto">
                <a:xfrm>
                  <a:off x="5052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43" name="Freeform 48"/>
                <p:cNvSpPr>
                  <a:spLocks/>
                </p:cNvSpPr>
                <p:nvPr/>
              </p:nvSpPr>
              <p:spPr bwMode="auto">
                <a:xfrm>
                  <a:off x="5084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44" name="Freeform 49"/>
                <p:cNvSpPr>
                  <a:spLocks/>
                </p:cNvSpPr>
                <p:nvPr/>
              </p:nvSpPr>
              <p:spPr bwMode="auto">
                <a:xfrm>
                  <a:off x="5116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</p:grpSp>
        </p:grpSp>
        <p:grpSp>
          <p:nvGrpSpPr>
            <p:cNvPr id="18" name="Group 50"/>
            <p:cNvGrpSpPr>
              <a:grpSpLocks/>
            </p:cNvGrpSpPr>
            <p:nvPr/>
          </p:nvGrpSpPr>
          <p:grpSpPr bwMode="auto">
            <a:xfrm>
              <a:off x="3942" y="2339"/>
              <a:ext cx="488" cy="440"/>
              <a:chOff x="3942" y="2339"/>
              <a:chExt cx="488" cy="440"/>
            </a:xfrm>
          </p:grpSpPr>
          <p:sp>
            <p:nvSpPr>
              <p:cNvPr id="19" name="Text Box 51"/>
              <p:cNvSpPr txBox="1">
                <a:spLocks noChangeArrowheads="1"/>
              </p:cNvSpPr>
              <p:nvPr/>
            </p:nvSpPr>
            <p:spPr bwMode="auto">
              <a:xfrm>
                <a:off x="3942" y="2339"/>
                <a:ext cx="489" cy="441"/>
              </a:xfrm>
              <a:prstGeom prst="rect">
                <a:avLst/>
              </a:prstGeom>
              <a:noFill/>
              <a:ln w="19080">
                <a:solidFill>
                  <a:srgbClr val="00CC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20" name="Group 52"/>
              <p:cNvGrpSpPr>
                <a:grpSpLocks/>
              </p:cNvGrpSpPr>
              <p:nvPr/>
            </p:nvGrpSpPr>
            <p:grpSpPr bwMode="auto">
              <a:xfrm>
                <a:off x="3990" y="2393"/>
                <a:ext cx="391" cy="332"/>
                <a:chOff x="3990" y="2393"/>
                <a:chExt cx="391" cy="332"/>
              </a:xfrm>
            </p:grpSpPr>
            <p:sp>
              <p:nvSpPr>
                <p:cNvPr id="21" name="Freeform 53"/>
                <p:cNvSpPr>
                  <a:spLocks/>
                </p:cNvSpPr>
                <p:nvPr/>
              </p:nvSpPr>
              <p:spPr bwMode="auto">
                <a:xfrm>
                  <a:off x="3990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22" name="Freeform 54"/>
                <p:cNvSpPr>
                  <a:spLocks/>
                </p:cNvSpPr>
                <p:nvPr/>
              </p:nvSpPr>
              <p:spPr bwMode="auto">
                <a:xfrm>
                  <a:off x="4025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23" name="Freeform 55"/>
                <p:cNvSpPr>
                  <a:spLocks/>
                </p:cNvSpPr>
                <p:nvPr/>
              </p:nvSpPr>
              <p:spPr bwMode="auto">
                <a:xfrm>
                  <a:off x="4056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24" name="Freeform 56"/>
                <p:cNvSpPr>
                  <a:spLocks/>
                </p:cNvSpPr>
                <p:nvPr/>
              </p:nvSpPr>
              <p:spPr bwMode="auto">
                <a:xfrm>
                  <a:off x="4088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25" name="Freeform 57"/>
                <p:cNvSpPr>
                  <a:spLocks/>
                </p:cNvSpPr>
                <p:nvPr/>
              </p:nvSpPr>
              <p:spPr bwMode="auto">
                <a:xfrm>
                  <a:off x="4120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26" name="Freeform 58"/>
                <p:cNvSpPr>
                  <a:spLocks/>
                </p:cNvSpPr>
                <p:nvPr/>
              </p:nvSpPr>
              <p:spPr bwMode="auto">
                <a:xfrm>
                  <a:off x="4152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27" name="Freeform 59"/>
                <p:cNvSpPr>
                  <a:spLocks/>
                </p:cNvSpPr>
                <p:nvPr/>
              </p:nvSpPr>
              <p:spPr bwMode="auto">
                <a:xfrm>
                  <a:off x="4184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28" name="Freeform 60"/>
                <p:cNvSpPr>
                  <a:spLocks/>
                </p:cNvSpPr>
                <p:nvPr/>
              </p:nvSpPr>
              <p:spPr bwMode="auto">
                <a:xfrm>
                  <a:off x="4216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29" name="Freeform 61"/>
                <p:cNvSpPr>
                  <a:spLocks/>
                </p:cNvSpPr>
                <p:nvPr/>
              </p:nvSpPr>
              <p:spPr bwMode="auto">
                <a:xfrm>
                  <a:off x="4248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30" name="Freeform 62"/>
                <p:cNvSpPr>
                  <a:spLocks/>
                </p:cNvSpPr>
                <p:nvPr/>
              </p:nvSpPr>
              <p:spPr bwMode="auto">
                <a:xfrm>
                  <a:off x="4280" y="2393"/>
                  <a:ext cx="70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31" name="Freeform 63"/>
                <p:cNvSpPr>
                  <a:spLocks/>
                </p:cNvSpPr>
                <p:nvPr/>
              </p:nvSpPr>
              <p:spPr bwMode="auto">
                <a:xfrm>
                  <a:off x="4311" y="2393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</p:grpSp>
        </p:grpSp>
      </p:grpSp>
      <p:grpSp>
        <p:nvGrpSpPr>
          <p:cNvPr id="71" name="Group 64"/>
          <p:cNvGrpSpPr>
            <a:grpSpLocks/>
          </p:cNvGrpSpPr>
          <p:nvPr/>
        </p:nvGrpSpPr>
        <p:grpSpPr bwMode="auto">
          <a:xfrm>
            <a:off x="4471988" y="5033529"/>
            <a:ext cx="3927474" cy="833437"/>
            <a:chOff x="2817" y="3506"/>
            <a:chExt cx="2474" cy="525"/>
          </a:xfrm>
        </p:grpSpPr>
        <p:sp>
          <p:nvSpPr>
            <p:cNvPr id="72" name="Rectangle 65"/>
            <p:cNvSpPr>
              <a:spLocks noChangeArrowheads="1"/>
            </p:cNvSpPr>
            <p:nvPr/>
          </p:nvSpPr>
          <p:spPr bwMode="auto">
            <a:xfrm>
              <a:off x="2817" y="3506"/>
              <a:ext cx="2474" cy="525"/>
            </a:xfrm>
            <a:prstGeom prst="rect">
              <a:avLst/>
            </a:prstGeom>
            <a:noFill/>
            <a:ln w="28440">
              <a:solidFill>
                <a:srgbClr val="00CC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73" name="Text Box 66"/>
            <p:cNvSpPr txBox="1">
              <a:spLocks noChangeArrowheads="1"/>
            </p:cNvSpPr>
            <p:nvPr/>
          </p:nvSpPr>
          <p:spPr bwMode="auto">
            <a:xfrm>
              <a:off x="4430" y="3708"/>
              <a:ext cx="31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 defTabSz="449263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Calibri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b="1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. . .</a:t>
              </a:r>
            </a:p>
          </p:txBody>
        </p:sp>
        <p:grpSp>
          <p:nvGrpSpPr>
            <p:cNvPr id="74" name="Group 67"/>
            <p:cNvGrpSpPr>
              <a:grpSpLocks/>
            </p:cNvGrpSpPr>
            <p:nvPr/>
          </p:nvGrpSpPr>
          <p:grpSpPr bwMode="auto">
            <a:xfrm>
              <a:off x="2872" y="3549"/>
              <a:ext cx="489" cy="440"/>
              <a:chOff x="2872" y="3549"/>
              <a:chExt cx="489" cy="440"/>
            </a:xfrm>
          </p:grpSpPr>
          <p:sp>
            <p:nvSpPr>
              <p:cNvPr id="117" name="Text Box 68"/>
              <p:cNvSpPr txBox="1">
                <a:spLocks noChangeArrowheads="1"/>
              </p:cNvSpPr>
              <p:nvPr/>
            </p:nvSpPr>
            <p:spPr bwMode="auto">
              <a:xfrm>
                <a:off x="2872" y="3549"/>
                <a:ext cx="490" cy="441"/>
              </a:xfrm>
              <a:prstGeom prst="rect">
                <a:avLst/>
              </a:prstGeom>
              <a:noFill/>
              <a:ln w="19080">
                <a:solidFill>
                  <a:srgbClr val="00CC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118" name="Group 69"/>
              <p:cNvGrpSpPr>
                <a:grpSpLocks/>
              </p:cNvGrpSpPr>
              <p:nvPr/>
            </p:nvGrpSpPr>
            <p:grpSpPr bwMode="auto">
              <a:xfrm>
                <a:off x="2920" y="3602"/>
                <a:ext cx="392" cy="332"/>
                <a:chOff x="2920" y="3602"/>
                <a:chExt cx="392" cy="332"/>
              </a:xfrm>
            </p:grpSpPr>
            <p:sp>
              <p:nvSpPr>
                <p:cNvPr id="119" name="Freeform 70"/>
                <p:cNvSpPr>
                  <a:spLocks/>
                </p:cNvSpPr>
                <p:nvPr/>
              </p:nvSpPr>
              <p:spPr bwMode="auto">
                <a:xfrm>
                  <a:off x="2920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20" name="Freeform 71"/>
                <p:cNvSpPr>
                  <a:spLocks/>
                </p:cNvSpPr>
                <p:nvPr/>
              </p:nvSpPr>
              <p:spPr bwMode="auto">
                <a:xfrm>
                  <a:off x="2955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21" name="Freeform 72"/>
                <p:cNvSpPr>
                  <a:spLocks/>
                </p:cNvSpPr>
                <p:nvPr/>
              </p:nvSpPr>
              <p:spPr bwMode="auto">
                <a:xfrm>
                  <a:off x="2986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22" name="Freeform 73"/>
                <p:cNvSpPr>
                  <a:spLocks/>
                </p:cNvSpPr>
                <p:nvPr/>
              </p:nvSpPr>
              <p:spPr bwMode="auto">
                <a:xfrm>
                  <a:off x="3019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23" name="Freeform 74"/>
                <p:cNvSpPr>
                  <a:spLocks/>
                </p:cNvSpPr>
                <p:nvPr/>
              </p:nvSpPr>
              <p:spPr bwMode="auto">
                <a:xfrm>
                  <a:off x="3050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24" name="Freeform 75"/>
                <p:cNvSpPr>
                  <a:spLocks/>
                </p:cNvSpPr>
                <p:nvPr/>
              </p:nvSpPr>
              <p:spPr bwMode="auto">
                <a:xfrm>
                  <a:off x="3083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25" name="Freeform 76"/>
                <p:cNvSpPr>
                  <a:spLocks/>
                </p:cNvSpPr>
                <p:nvPr/>
              </p:nvSpPr>
              <p:spPr bwMode="auto">
                <a:xfrm>
                  <a:off x="3114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26" name="Freeform 77"/>
                <p:cNvSpPr>
                  <a:spLocks/>
                </p:cNvSpPr>
                <p:nvPr/>
              </p:nvSpPr>
              <p:spPr bwMode="auto">
                <a:xfrm>
                  <a:off x="3146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27" name="Freeform 78"/>
                <p:cNvSpPr>
                  <a:spLocks/>
                </p:cNvSpPr>
                <p:nvPr/>
              </p:nvSpPr>
              <p:spPr bwMode="auto">
                <a:xfrm>
                  <a:off x="3178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28" name="Freeform 79"/>
                <p:cNvSpPr>
                  <a:spLocks/>
                </p:cNvSpPr>
                <p:nvPr/>
              </p:nvSpPr>
              <p:spPr bwMode="auto">
                <a:xfrm>
                  <a:off x="3210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29" name="Freeform 80"/>
                <p:cNvSpPr>
                  <a:spLocks/>
                </p:cNvSpPr>
                <p:nvPr/>
              </p:nvSpPr>
              <p:spPr bwMode="auto">
                <a:xfrm>
                  <a:off x="3242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</p:grpSp>
        </p:grpSp>
        <p:grpSp>
          <p:nvGrpSpPr>
            <p:cNvPr id="75" name="Group 81"/>
            <p:cNvGrpSpPr>
              <a:grpSpLocks/>
            </p:cNvGrpSpPr>
            <p:nvPr/>
          </p:nvGrpSpPr>
          <p:grpSpPr bwMode="auto">
            <a:xfrm>
              <a:off x="3406" y="3549"/>
              <a:ext cx="489" cy="440"/>
              <a:chOff x="3406" y="3549"/>
              <a:chExt cx="489" cy="440"/>
            </a:xfrm>
          </p:grpSpPr>
          <p:sp>
            <p:nvSpPr>
              <p:cNvPr id="104" name="Text Box 82"/>
              <p:cNvSpPr txBox="1">
                <a:spLocks noChangeArrowheads="1"/>
              </p:cNvSpPr>
              <p:nvPr/>
            </p:nvSpPr>
            <p:spPr bwMode="auto">
              <a:xfrm>
                <a:off x="3406" y="3549"/>
                <a:ext cx="490" cy="441"/>
              </a:xfrm>
              <a:prstGeom prst="rect">
                <a:avLst/>
              </a:prstGeom>
              <a:noFill/>
              <a:ln w="19080">
                <a:solidFill>
                  <a:srgbClr val="00CC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105" name="Group 83"/>
              <p:cNvGrpSpPr>
                <a:grpSpLocks/>
              </p:cNvGrpSpPr>
              <p:nvPr/>
            </p:nvGrpSpPr>
            <p:grpSpPr bwMode="auto">
              <a:xfrm>
                <a:off x="3454" y="3602"/>
                <a:ext cx="392" cy="332"/>
                <a:chOff x="3454" y="3602"/>
                <a:chExt cx="392" cy="332"/>
              </a:xfrm>
            </p:grpSpPr>
            <p:sp>
              <p:nvSpPr>
                <p:cNvPr id="106" name="Freeform 84"/>
                <p:cNvSpPr>
                  <a:spLocks/>
                </p:cNvSpPr>
                <p:nvPr/>
              </p:nvSpPr>
              <p:spPr bwMode="auto">
                <a:xfrm>
                  <a:off x="3454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07" name="Freeform 85"/>
                <p:cNvSpPr>
                  <a:spLocks/>
                </p:cNvSpPr>
                <p:nvPr/>
              </p:nvSpPr>
              <p:spPr bwMode="auto">
                <a:xfrm>
                  <a:off x="3489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08" name="Freeform 86"/>
                <p:cNvSpPr>
                  <a:spLocks/>
                </p:cNvSpPr>
                <p:nvPr/>
              </p:nvSpPr>
              <p:spPr bwMode="auto">
                <a:xfrm>
                  <a:off x="3520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09" name="Freeform 87"/>
                <p:cNvSpPr>
                  <a:spLocks/>
                </p:cNvSpPr>
                <p:nvPr/>
              </p:nvSpPr>
              <p:spPr bwMode="auto">
                <a:xfrm>
                  <a:off x="3553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10" name="Freeform 88"/>
                <p:cNvSpPr>
                  <a:spLocks/>
                </p:cNvSpPr>
                <p:nvPr/>
              </p:nvSpPr>
              <p:spPr bwMode="auto">
                <a:xfrm>
                  <a:off x="3584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11" name="Freeform 89"/>
                <p:cNvSpPr>
                  <a:spLocks/>
                </p:cNvSpPr>
                <p:nvPr/>
              </p:nvSpPr>
              <p:spPr bwMode="auto">
                <a:xfrm>
                  <a:off x="3617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12" name="Freeform 90"/>
                <p:cNvSpPr>
                  <a:spLocks/>
                </p:cNvSpPr>
                <p:nvPr/>
              </p:nvSpPr>
              <p:spPr bwMode="auto">
                <a:xfrm>
                  <a:off x="3648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13" name="Freeform 91"/>
                <p:cNvSpPr>
                  <a:spLocks/>
                </p:cNvSpPr>
                <p:nvPr/>
              </p:nvSpPr>
              <p:spPr bwMode="auto">
                <a:xfrm>
                  <a:off x="3680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14" name="Freeform 92"/>
                <p:cNvSpPr>
                  <a:spLocks/>
                </p:cNvSpPr>
                <p:nvPr/>
              </p:nvSpPr>
              <p:spPr bwMode="auto">
                <a:xfrm>
                  <a:off x="3712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15" name="Freeform 93"/>
                <p:cNvSpPr>
                  <a:spLocks/>
                </p:cNvSpPr>
                <p:nvPr/>
              </p:nvSpPr>
              <p:spPr bwMode="auto">
                <a:xfrm>
                  <a:off x="3744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16" name="Freeform 94"/>
                <p:cNvSpPr>
                  <a:spLocks/>
                </p:cNvSpPr>
                <p:nvPr/>
              </p:nvSpPr>
              <p:spPr bwMode="auto">
                <a:xfrm>
                  <a:off x="3776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</p:grpSp>
        </p:grpSp>
        <p:grpSp>
          <p:nvGrpSpPr>
            <p:cNvPr id="76" name="Group 95"/>
            <p:cNvGrpSpPr>
              <a:grpSpLocks/>
            </p:cNvGrpSpPr>
            <p:nvPr/>
          </p:nvGrpSpPr>
          <p:grpSpPr bwMode="auto">
            <a:xfrm>
              <a:off x="4746" y="3549"/>
              <a:ext cx="489" cy="440"/>
              <a:chOff x="4746" y="3549"/>
              <a:chExt cx="489" cy="440"/>
            </a:xfrm>
          </p:grpSpPr>
          <p:sp>
            <p:nvSpPr>
              <p:cNvPr id="91" name="Text Box 96"/>
              <p:cNvSpPr txBox="1">
                <a:spLocks noChangeArrowheads="1"/>
              </p:cNvSpPr>
              <p:nvPr/>
            </p:nvSpPr>
            <p:spPr bwMode="auto">
              <a:xfrm>
                <a:off x="4746" y="3549"/>
                <a:ext cx="490" cy="441"/>
              </a:xfrm>
              <a:prstGeom prst="rect">
                <a:avLst/>
              </a:prstGeom>
              <a:noFill/>
              <a:ln w="19080">
                <a:solidFill>
                  <a:srgbClr val="00CC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92" name="Group 97"/>
              <p:cNvGrpSpPr>
                <a:grpSpLocks/>
              </p:cNvGrpSpPr>
              <p:nvPr/>
            </p:nvGrpSpPr>
            <p:grpSpPr bwMode="auto">
              <a:xfrm>
                <a:off x="4794" y="3602"/>
                <a:ext cx="392" cy="332"/>
                <a:chOff x="4794" y="3602"/>
                <a:chExt cx="392" cy="332"/>
              </a:xfrm>
            </p:grpSpPr>
            <p:sp>
              <p:nvSpPr>
                <p:cNvPr id="93" name="Freeform 98"/>
                <p:cNvSpPr>
                  <a:spLocks/>
                </p:cNvSpPr>
                <p:nvPr/>
              </p:nvSpPr>
              <p:spPr bwMode="auto">
                <a:xfrm>
                  <a:off x="4794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94" name="Freeform 99"/>
                <p:cNvSpPr>
                  <a:spLocks/>
                </p:cNvSpPr>
                <p:nvPr/>
              </p:nvSpPr>
              <p:spPr bwMode="auto">
                <a:xfrm>
                  <a:off x="4829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95" name="Freeform 100"/>
                <p:cNvSpPr>
                  <a:spLocks/>
                </p:cNvSpPr>
                <p:nvPr/>
              </p:nvSpPr>
              <p:spPr bwMode="auto">
                <a:xfrm>
                  <a:off x="4860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96" name="Freeform 101"/>
                <p:cNvSpPr>
                  <a:spLocks/>
                </p:cNvSpPr>
                <p:nvPr/>
              </p:nvSpPr>
              <p:spPr bwMode="auto">
                <a:xfrm>
                  <a:off x="4893" y="3602"/>
                  <a:ext cx="72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97" name="Freeform 102"/>
                <p:cNvSpPr>
                  <a:spLocks/>
                </p:cNvSpPr>
                <p:nvPr/>
              </p:nvSpPr>
              <p:spPr bwMode="auto">
                <a:xfrm>
                  <a:off x="4924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98" name="Freeform 103"/>
                <p:cNvSpPr>
                  <a:spLocks/>
                </p:cNvSpPr>
                <p:nvPr/>
              </p:nvSpPr>
              <p:spPr bwMode="auto">
                <a:xfrm>
                  <a:off x="4957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99" name="Freeform 104"/>
                <p:cNvSpPr>
                  <a:spLocks/>
                </p:cNvSpPr>
                <p:nvPr/>
              </p:nvSpPr>
              <p:spPr bwMode="auto">
                <a:xfrm>
                  <a:off x="4988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00" name="Freeform 105"/>
                <p:cNvSpPr>
                  <a:spLocks/>
                </p:cNvSpPr>
                <p:nvPr/>
              </p:nvSpPr>
              <p:spPr bwMode="auto">
                <a:xfrm>
                  <a:off x="5020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01" name="Freeform 106"/>
                <p:cNvSpPr>
                  <a:spLocks/>
                </p:cNvSpPr>
                <p:nvPr/>
              </p:nvSpPr>
              <p:spPr bwMode="auto">
                <a:xfrm>
                  <a:off x="5052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02" name="Freeform 107"/>
                <p:cNvSpPr>
                  <a:spLocks/>
                </p:cNvSpPr>
                <p:nvPr/>
              </p:nvSpPr>
              <p:spPr bwMode="auto">
                <a:xfrm>
                  <a:off x="5084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103" name="Freeform 108"/>
                <p:cNvSpPr>
                  <a:spLocks/>
                </p:cNvSpPr>
                <p:nvPr/>
              </p:nvSpPr>
              <p:spPr bwMode="auto">
                <a:xfrm>
                  <a:off x="5116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</p:grpSp>
        </p:grpSp>
        <p:grpSp>
          <p:nvGrpSpPr>
            <p:cNvPr id="77" name="Group 109"/>
            <p:cNvGrpSpPr>
              <a:grpSpLocks/>
            </p:cNvGrpSpPr>
            <p:nvPr/>
          </p:nvGrpSpPr>
          <p:grpSpPr bwMode="auto">
            <a:xfrm>
              <a:off x="3942" y="3549"/>
              <a:ext cx="488" cy="440"/>
              <a:chOff x="3942" y="3549"/>
              <a:chExt cx="488" cy="440"/>
            </a:xfrm>
          </p:grpSpPr>
          <p:sp>
            <p:nvSpPr>
              <p:cNvPr id="78" name="Text Box 110"/>
              <p:cNvSpPr txBox="1">
                <a:spLocks noChangeArrowheads="1"/>
              </p:cNvSpPr>
              <p:nvPr/>
            </p:nvSpPr>
            <p:spPr bwMode="auto">
              <a:xfrm>
                <a:off x="3942" y="3549"/>
                <a:ext cx="489" cy="441"/>
              </a:xfrm>
              <a:prstGeom prst="rect">
                <a:avLst/>
              </a:prstGeom>
              <a:noFill/>
              <a:ln w="19080">
                <a:solidFill>
                  <a:srgbClr val="00CC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endParaRPr lang="en-US"/>
              </a:p>
            </p:txBody>
          </p:sp>
          <p:grpSp>
            <p:nvGrpSpPr>
              <p:cNvPr id="79" name="Group 111"/>
              <p:cNvGrpSpPr>
                <a:grpSpLocks/>
              </p:cNvGrpSpPr>
              <p:nvPr/>
            </p:nvGrpSpPr>
            <p:grpSpPr bwMode="auto">
              <a:xfrm>
                <a:off x="3990" y="3602"/>
                <a:ext cx="391" cy="332"/>
                <a:chOff x="3990" y="3602"/>
                <a:chExt cx="391" cy="332"/>
              </a:xfrm>
            </p:grpSpPr>
            <p:sp>
              <p:nvSpPr>
                <p:cNvPr id="80" name="Freeform 112"/>
                <p:cNvSpPr>
                  <a:spLocks/>
                </p:cNvSpPr>
                <p:nvPr/>
              </p:nvSpPr>
              <p:spPr bwMode="auto">
                <a:xfrm>
                  <a:off x="3990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81" name="Freeform 113"/>
                <p:cNvSpPr>
                  <a:spLocks/>
                </p:cNvSpPr>
                <p:nvPr/>
              </p:nvSpPr>
              <p:spPr bwMode="auto">
                <a:xfrm>
                  <a:off x="4025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82" name="Freeform 114"/>
                <p:cNvSpPr>
                  <a:spLocks/>
                </p:cNvSpPr>
                <p:nvPr/>
              </p:nvSpPr>
              <p:spPr bwMode="auto">
                <a:xfrm>
                  <a:off x="4056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83" name="Freeform 115"/>
                <p:cNvSpPr>
                  <a:spLocks/>
                </p:cNvSpPr>
                <p:nvPr/>
              </p:nvSpPr>
              <p:spPr bwMode="auto">
                <a:xfrm>
                  <a:off x="4088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84" name="Freeform 116"/>
                <p:cNvSpPr>
                  <a:spLocks/>
                </p:cNvSpPr>
                <p:nvPr/>
              </p:nvSpPr>
              <p:spPr bwMode="auto">
                <a:xfrm>
                  <a:off x="4120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85" name="Freeform 117"/>
                <p:cNvSpPr>
                  <a:spLocks/>
                </p:cNvSpPr>
                <p:nvPr/>
              </p:nvSpPr>
              <p:spPr bwMode="auto">
                <a:xfrm>
                  <a:off x="4152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86" name="Freeform 118"/>
                <p:cNvSpPr>
                  <a:spLocks/>
                </p:cNvSpPr>
                <p:nvPr/>
              </p:nvSpPr>
              <p:spPr bwMode="auto">
                <a:xfrm>
                  <a:off x="4184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87" name="Freeform 119"/>
                <p:cNvSpPr>
                  <a:spLocks/>
                </p:cNvSpPr>
                <p:nvPr/>
              </p:nvSpPr>
              <p:spPr bwMode="auto">
                <a:xfrm>
                  <a:off x="4216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88" name="Freeform 120"/>
                <p:cNvSpPr>
                  <a:spLocks/>
                </p:cNvSpPr>
                <p:nvPr/>
              </p:nvSpPr>
              <p:spPr bwMode="auto">
                <a:xfrm>
                  <a:off x="4248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89" name="Freeform 121"/>
                <p:cNvSpPr>
                  <a:spLocks/>
                </p:cNvSpPr>
                <p:nvPr/>
              </p:nvSpPr>
              <p:spPr bwMode="auto">
                <a:xfrm>
                  <a:off x="4280" y="3602"/>
                  <a:ext cx="70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90" name="Freeform 122"/>
                <p:cNvSpPr>
                  <a:spLocks/>
                </p:cNvSpPr>
                <p:nvPr/>
              </p:nvSpPr>
              <p:spPr bwMode="auto">
                <a:xfrm>
                  <a:off x="4311" y="3602"/>
                  <a:ext cx="71" cy="333"/>
                </a:xfrm>
                <a:custGeom>
                  <a:avLst/>
                  <a:gdLst>
                    <a:gd name="T0" fmla="*/ 56 w 208"/>
                    <a:gd name="T1" fmla="*/ 0 h 1536"/>
                    <a:gd name="T2" fmla="*/ 200 w 208"/>
                    <a:gd name="T3" fmla="*/ 192 h 1536"/>
                    <a:gd name="T4" fmla="*/ 8 w 208"/>
                    <a:gd name="T5" fmla="*/ 336 h 1536"/>
                    <a:gd name="T6" fmla="*/ 152 w 208"/>
                    <a:gd name="T7" fmla="*/ 528 h 1536"/>
                    <a:gd name="T8" fmla="*/ 8 w 208"/>
                    <a:gd name="T9" fmla="*/ 720 h 1536"/>
                    <a:gd name="T10" fmla="*/ 152 w 208"/>
                    <a:gd name="T11" fmla="*/ 816 h 1536"/>
                    <a:gd name="T12" fmla="*/ 56 w 208"/>
                    <a:gd name="T13" fmla="*/ 960 h 1536"/>
                    <a:gd name="T14" fmla="*/ 152 w 208"/>
                    <a:gd name="T15" fmla="*/ 1104 h 1536"/>
                    <a:gd name="T16" fmla="*/ 8 w 208"/>
                    <a:gd name="T17" fmla="*/ 1248 h 1536"/>
                    <a:gd name="T18" fmla="*/ 104 w 208"/>
                    <a:gd name="T19" fmla="*/ 1344 h 1536"/>
                    <a:gd name="T20" fmla="*/ 56 w 208"/>
                    <a:gd name="T21" fmla="*/ 1536 h 1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08"/>
                    <a:gd name="T34" fmla="*/ 0 h 1536"/>
                    <a:gd name="T35" fmla="*/ 208 w 208"/>
                    <a:gd name="T36" fmla="*/ 1536 h 1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08" h="1536">
                      <a:moveTo>
                        <a:pt x="56" y="0"/>
                      </a:moveTo>
                      <a:cubicBezTo>
                        <a:pt x="132" y="68"/>
                        <a:pt x="208" y="136"/>
                        <a:pt x="200" y="192"/>
                      </a:cubicBezTo>
                      <a:cubicBezTo>
                        <a:pt x="192" y="248"/>
                        <a:pt x="16" y="280"/>
                        <a:pt x="8" y="336"/>
                      </a:cubicBezTo>
                      <a:cubicBezTo>
                        <a:pt x="0" y="392"/>
                        <a:pt x="152" y="464"/>
                        <a:pt x="152" y="528"/>
                      </a:cubicBezTo>
                      <a:cubicBezTo>
                        <a:pt x="152" y="592"/>
                        <a:pt x="8" y="672"/>
                        <a:pt x="8" y="720"/>
                      </a:cubicBezTo>
                      <a:cubicBezTo>
                        <a:pt x="8" y="768"/>
                        <a:pt x="144" y="776"/>
                        <a:pt x="152" y="816"/>
                      </a:cubicBezTo>
                      <a:cubicBezTo>
                        <a:pt x="160" y="856"/>
                        <a:pt x="56" y="912"/>
                        <a:pt x="56" y="960"/>
                      </a:cubicBezTo>
                      <a:cubicBezTo>
                        <a:pt x="56" y="1008"/>
                        <a:pt x="160" y="1056"/>
                        <a:pt x="152" y="1104"/>
                      </a:cubicBezTo>
                      <a:cubicBezTo>
                        <a:pt x="144" y="1152"/>
                        <a:pt x="16" y="1208"/>
                        <a:pt x="8" y="1248"/>
                      </a:cubicBezTo>
                      <a:cubicBezTo>
                        <a:pt x="0" y="1288"/>
                        <a:pt x="96" y="1296"/>
                        <a:pt x="104" y="1344"/>
                      </a:cubicBezTo>
                      <a:cubicBezTo>
                        <a:pt x="112" y="1392"/>
                        <a:pt x="40" y="1496"/>
                        <a:pt x="56" y="1536"/>
                      </a:cubicBezTo>
                    </a:path>
                  </a:pathLst>
                </a:custGeom>
                <a:noFill/>
                <a:ln w="1908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Calibri" charset="0"/>
                  </a:endParaRPr>
                </a:p>
              </p:txBody>
            </p:sp>
          </p:grpSp>
        </p:grpSp>
      </p:grpSp>
      <p:sp>
        <p:nvSpPr>
          <p:cNvPr id="130" name="Text Box 123"/>
          <p:cNvSpPr txBox="1">
            <a:spLocks noChangeArrowheads="1"/>
          </p:cNvSpPr>
          <p:nvPr/>
        </p:nvSpPr>
        <p:spPr bwMode="auto">
          <a:xfrm>
            <a:off x="206499" y="3348916"/>
            <a:ext cx="4200402" cy="64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spcBef>
                <a:spcPts val="450"/>
              </a:spcBef>
              <a:buClr>
                <a:srgbClr val="00CC00"/>
              </a:buClr>
              <a:buSzPct val="100000"/>
              <a:buFont typeface="Arial" charset="0"/>
              <a:buNone/>
            </a:pPr>
            <a:r>
              <a:rPr lang="en-US" sz="1600" b="1" dirty="0">
                <a:solidFill>
                  <a:srgbClr val="00CC00"/>
                </a:solidFill>
                <a:latin typeface="Arial" charset="0"/>
                <a:ea typeface="ＭＳ Ｐゴシック" charset="0"/>
                <a:cs typeface="ＭＳ Ｐゴシック" charset="0"/>
              </a:rPr>
              <a:t>Parallel Kernel (device)</a:t>
            </a:r>
          </a:p>
          <a:p>
            <a:pPr algn="ctr">
              <a:spcBef>
                <a:spcPts val="450"/>
              </a:spcBef>
              <a:buClr>
                <a:srgbClr val="00CC00"/>
              </a:buClr>
              <a:buSzPct val="100000"/>
              <a:buFont typeface="Arial" charset="0"/>
              <a:buNone/>
            </a:pPr>
            <a:r>
              <a:rPr lang="en-US" sz="1600" b="1" dirty="0" err="1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KernelA</a:t>
            </a:r>
            <a:r>
              <a:rPr lang="en-US" sz="1600" b="1" dirty="0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&lt;&lt;&lt; </a:t>
            </a:r>
            <a:r>
              <a:rPr lang="en-US" sz="1600" b="1" dirty="0" err="1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nBlk</a:t>
            </a:r>
            <a:r>
              <a:rPr lang="en-US" sz="1600" b="1" dirty="0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, </a:t>
            </a:r>
            <a:r>
              <a:rPr lang="en-US" sz="1600" b="1" dirty="0" err="1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nThr</a:t>
            </a:r>
            <a:r>
              <a:rPr lang="en-US" sz="1600" b="1" dirty="0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 &gt;&gt;&gt;(</a:t>
            </a:r>
            <a:r>
              <a:rPr lang="en-US" sz="1600" b="1" dirty="0" err="1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args</a:t>
            </a:r>
            <a:r>
              <a:rPr lang="en-US" sz="1600" b="1" dirty="0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);</a:t>
            </a:r>
          </a:p>
        </p:txBody>
      </p:sp>
      <p:sp>
        <p:nvSpPr>
          <p:cNvPr id="131" name="Freeform 124"/>
          <p:cNvSpPr>
            <a:spLocks/>
          </p:cNvSpPr>
          <p:nvPr/>
        </p:nvSpPr>
        <p:spPr bwMode="auto">
          <a:xfrm>
            <a:off x="6399218" y="2420888"/>
            <a:ext cx="73025" cy="808038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32" name="Text Box 125"/>
          <p:cNvSpPr txBox="1">
            <a:spLocks noChangeArrowheads="1"/>
          </p:cNvSpPr>
          <p:nvPr/>
        </p:nvSpPr>
        <p:spPr bwMode="auto">
          <a:xfrm>
            <a:off x="1330325" y="4372195"/>
            <a:ext cx="2293938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lnSpc>
                <a:spcPct val="85000"/>
              </a:lnSpc>
              <a:spcBef>
                <a:spcPts val="225"/>
              </a:spcBef>
              <a:buClr>
                <a:srgbClr val="3333CC"/>
              </a:buClr>
              <a:buSzPct val="100000"/>
              <a:buFont typeface="Arial" charset="0"/>
              <a:buNone/>
            </a:pPr>
            <a:r>
              <a:rPr lang="en-US" sz="1600" b="1" dirty="0">
                <a:solidFill>
                  <a:srgbClr val="3333CC"/>
                </a:solidFill>
                <a:latin typeface="Arial" charset="0"/>
                <a:ea typeface="ＭＳ Ｐゴシック" charset="0"/>
                <a:cs typeface="ＭＳ Ｐゴシック" charset="0"/>
              </a:rPr>
              <a:t>Serial Code (host)</a:t>
            </a:r>
          </a:p>
        </p:txBody>
      </p:sp>
      <p:sp>
        <p:nvSpPr>
          <p:cNvPr id="133" name="Freeform 126"/>
          <p:cNvSpPr>
            <a:spLocks/>
          </p:cNvSpPr>
          <p:nvPr/>
        </p:nvSpPr>
        <p:spPr bwMode="auto">
          <a:xfrm>
            <a:off x="6399218" y="4161060"/>
            <a:ext cx="73025" cy="808037"/>
          </a:xfrm>
          <a:custGeom>
            <a:avLst/>
            <a:gdLst>
              <a:gd name="T0" fmla="*/ 56 w 208"/>
              <a:gd name="T1" fmla="*/ 0 h 1536"/>
              <a:gd name="T2" fmla="*/ 200 w 208"/>
              <a:gd name="T3" fmla="*/ 192 h 1536"/>
              <a:gd name="T4" fmla="*/ 8 w 208"/>
              <a:gd name="T5" fmla="*/ 336 h 1536"/>
              <a:gd name="T6" fmla="*/ 152 w 208"/>
              <a:gd name="T7" fmla="*/ 528 h 1536"/>
              <a:gd name="T8" fmla="*/ 8 w 208"/>
              <a:gd name="T9" fmla="*/ 720 h 1536"/>
              <a:gd name="T10" fmla="*/ 152 w 208"/>
              <a:gd name="T11" fmla="*/ 816 h 1536"/>
              <a:gd name="T12" fmla="*/ 56 w 208"/>
              <a:gd name="T13" fmla="*/ 960 h 1536"/>
              <a:gd name="T14" fmla="*/ 152 w 208"/>
              <a:gd name="T15" fmla="*/ 1104 h 1536"/>
              <a:gd name="T16" fmla="*/ 8 w 208"/>
              <a:gd name="T17" fmla="*/ 1248 h 1536"/>
              <a:gd name="T18" fmla="*/ 104 w 208"/>
              <a:gd name="T19" fmla="*/ 1344 h 1536"/>
              <a:gd name="T20" fmla="*/ 56 w 208"/>
              <a:gd name="T21" fmla="*/ 1536 h 1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08"/>
              <a:gd name="T34" fmla="*/ 0 h 1536"/>
              <a:gd name="T35" fmla="*/ 208 w 208"/>
              <a:gd name="T36" fmla="*/ 1536 h 1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08" h="1536">
                <a:moveTo>
                  <a:pt x="56" y="0"/>
                </a:moveTo>
                <a:cubicBezTo>
                  <a:pt x="132" y="68"/>
                  <a:pt x="208" y="136"/>
                  <a:pt x="200" y="192"/>
                </a:cubicBezTo>
                <a:cubicBezTo>
                  <a:pt x="192" y="248"/>
                  <a:pt x="16" y="280"/>
                  <a:pt x="8" y="336"/>
                </a:cubicBezTo>
                <a:cubicBezTo>
                  <a:pt x="0" y="392"/>
                  <a:pt x="152" y="464"/>
                  <a:pt x="152" y="528"/>
                </a:cubicBezTo>
                <a:cubicBezTo>
                  <a:pt x="152" y="592"/>
                  <a:pt x="8" y="672"/>
                  <a:pt x="8" y="720"/>
                </a:cubicBezTo>
                <a:cubicBezTo>
                  <a:pt x="8" y="768"/>
                  <a:pt x="144" y="776"/>
                  <a:pt x="152" y="816"/>
                </a:cubicBezTo>
                <a:cubicBezTo>
                  <a:pt x="160" y="856"/>
                  <a:pt x="56" y="912"/>
                  <a:pt x="56" y="960"/>
                </a:cubicBezTo>
                <a:cubicBezTo>
                  <a:pt x="56" y="1008"/>
                  <a:pt x="160" y="1056"/>
                  <a:pt x="152" y="1104"/>
                </a:cubicBezTo>
                <a:cubicBezTo>
                  <a:pt x="144" y="1152"/>
                  <a:pt x="16" y="1208"/>
                  <a:pt x="8" y="1248"/>
                </a:cubicBezTo>
                <a:cubicBezTo>
                  <a:pt x="0" y="1288"/>
                  <a:pt x="96" y="1296"/>
                  <a:pt x="104" y="1344"/>
                </a:cubicBezTo>
                <a:cubicBezTo>
                  <a:pt x="112" y="1392"/>
                  <a:pt x="40" y="1496"/>
                  <a:pt x="56" y="1536"/>
                </a:cubicBezTo>
              </a:path>
            </a:pathLst>
          </a:custGeom>
          <a:noFill/>
          <a:ln w="2844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34" name="Text Box 127"/>
          <p:cNvSpPr txBox="1">
            <a:spLocks noChangeArrowheads="1"/>
          </p:cNvSpPr>
          <p:nvPr/>
        </p:nvSpPr>
        <p:spPr bwMode="auto">
          <a:xfrm>
            <a:off x="206502" y="5101790"/>
            <a:ext cx="4200401" cy="64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spcBef>
                <a:spcPts val="450"/>
              </a:spcBef>
              <a:buClr>
                <a:srgbClr val="00CC00"/>
              </a:buClr>
              <a:buSzPct val="100000"/>
              <a:buFont typeface="Arial" charset="0"/>
              <a:buNone/>
            </a:pPr>
            <a:r>
              <a:rPr lang="en-US" sz="1600" b="1" dirty="0">
                <a:solidFill>
                  <a:srgbClr val="00CC00"/>
                </a:solidFill>
                <a:latin typeface="Arial" charset="0"/>
                <a:ea typeface="ＭＳ Ｐゴシック" charset="0"/>
                <a:cs typeface="ＭＳ Ｐゴシック" charset="0"/>
              </a:rPr>
              <a:t>Parallel Kernel (device)</a:t>
            </a:r>
          </a:p>
          <a:p>
            <a:pPr algn="ctr">
              <a:spcBef>
                <a:spcPts val="450"/>
              </a:spcBef>
              <a:buClr>
                <a:srgbClr val="00CC00"/>
              </a:buClr>
              <a:buSzPct val="100000"/>
              <a:buFont typeface="Arial" charset="0"/>
              <a:buNone/>
            </a:pPr>
            <a:r>
              <a:rPr lang="en-US" sz="1600" b="1" dirty="0" err="1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KernelB</a:t>
            </a:r>
            <a:r>
              <a:rPr lang="en-US" sz="1600" b="1" dirty="0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&lt;&lt;&lt; </a:t>
            </a:r>
            <a:r>
              <a:rPr lang="en-US" sz="1600" b="1" dirty="0" err="1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nBlk</a:t>
            </a:r>
            <a:r>
              <a:rPr lang="en-US" sz="1600" b="1" dirty="0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, </a:t>
            </a:r>
            <a:r>
              <a:rPr lang="en-US" sz="1600" b="1" dirty="0" err="1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nThr</a:t>
            </a:r>
            <a:r>
              <a:rPr lang="en-US" sz="1600" b="1" dirty="0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 &gt;&gt;&gt;(</a:t>
            </a:r>
            <a:r>
              <a:rPr lang="en-US" sz="1600" b="1" dirty="0" err="1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args</a:t>
            </a:r>
            <a:r>
              <a:rPr lang="en-US" sz="1600" b="1" dirty="0">
                <a:solidFill>
                  <a:srgbClr val="00CC00"/>
                </a:solidFill>
                <a:latin typeface="Courier"/>
                <a:ea typeface="ＭＳ Ｐゴシック" charset="0"/>
                <a:cs typeface="Courier"/>
              </a:rPr>
              <a:t>);</a:t>
            </a:r>
          </a:p>
        </p:txBody>
      </p:sp>
      <p:sp>
        <p:nvSpPr>
          <p:cNvPr id="135" name="Título 1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Program Structure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136" name="CuadroTexto 135"/>
          <p:cNvSpPr txBox="1"/>
          <p:nvPr/>
        </p:nvSpPr>
        <p:spPr>
          <a:xfrm>
            <a:off x="251520" y="6506442"/>
            <a:ext cx="12747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Slide credit: </a:t>
            </a:r>
            <a:r>
              <a:rPr lang="en-US" sz="800" dirty="0" err="1"/>
              <a:t>Hwu</a:t>
            </a:r>
            <a:r>
              <a:rPr lang="en-US" sz="800" dirty="0"/>
              <a:t> &amp; Kirk</a:t>
            </a:r>
          </a:p>
        </p:txBody>
      </p:sp>
    </p:spTree>
    <p:extLst>
      <p:ext uri="{BB962C8B-B14F-4D97-AF65-F5344CB8AC3E}">
        <p14:creationId xmlns:p14="http://schemas.microsoft.com/office/powerpoint/2010/main" val="39703379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843392" cy="908720"/>
          </a:xfrm>
        </p:spPr>
        <p:txBody>
          <a:bodyPr/>
          <a:lstStyle/>
          <a:p>
            <a:r>
              <a:rPr lang="en-US" dirty="0"/>
              <a:t>Tree-Based Reduction on GPU</a:t>
            </a:r>
            <a:r>
              <a:rPr lang="en-US" sz="2400" dirty="0"/>
              <a:t> (with Warp Shuffle)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BB4604-CAAD-BB4A-BB96-5129AC7B7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764" y="954187"/>
            <a:ext cx="7020272" cy="4378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8DD170-3D56-6D4A-81C6-7C7181388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617" y="1387874"/>
            <a:ext cx="6632043" cy="129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E247FB-897F-0442-B2D1-4B1F2D0F9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4309" y="2683874"/>
            <a:ext cx="6132658" cy="13008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FF25A0-FE23-E54C-971A-EAAB1B22AB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6850" y="3974969"/>
            <a:ext cx="5327576" cy="13156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81E509-EA2A-4F4A-A192-6F370B12D7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7594" y="5275836"/>
            <a:ext cx="3490590" cy="129569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4EF4A7F-7152-1340-B1BF-1894CA1008F9}"/>
              </a:ext>
            </a:extLst>
          </p:cNvPr>
          <p:cNvSpPr/>
          <p:nvPr/>
        </p:nvSpPr>
        <p:spPr>
          <a:xfrm>
            <a:off x="1042711" y="954187"/>
            <a:ext cx="3492000" cy="44875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9E184E-9464-F445-93F7-F69275EFD27E}"/>
              </a:ext>
            </a:extLst>
          </p:cNvPr>
          <p:cNvSpPr/>
          <p:nvPr/>
        </p:nvSpPr>
        <p:spPr>
          <a:xfrm>
            <a:off x="1041089" y="1000794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Warp 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D5BB87-2CCE-3E4C-A216-BF1A721A5CCC}"/>
              </a:ext>
            </a:extLst>
          </p:cNvPr>
          <p:cNvSpPr/>
          <p:nvPr/>
        </p:nvSpPr>
        <p:spPr>
          <a:xfrm>
            <a:off x="4553658" y="954187"/>
            <a:ext cx="3492000" cy="44875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BAC723-E3A0-084B-BA98-86028E9CA4DE}"/>
              </a:ext>
            </a:extLst>
          </p:cNvPr>
          <p:cNvSpPr/>
          <p:nvPr/>
        </p:nvSpPr>
        <p:spPr>
          <a:xfrm>
            <a:off x="2215642" y="663580"/>
            <a:ext cx="1135345" cy="288705"/>
          </a:xfrm>
          <a:prstGeom prst="rect">
            <a:avLst/>
          </a:prstGeom>
          <a:noFill/>
          <a:ln w="571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Block 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FEDB04-FAE7-9747-B678-F167D7A1316F}"/>
              </a:ext>
            </a:extLst>
          </p:cNvPr>
          <p:cNvSpPr/>
          <p:nvPr/>
        </p:nvSpPr>
        <p:spPr>
          <a:xfrm>
            <a:off x="5740911" y="663580"/>
            <a:ext cx="1135345" cy="288705"/>
          </a:xfrm>
          <a:prstGeom prst="rect">
            <a:avLst/>
          </a:prstGeom>
          <a:noFill/>
          <a:ln w="571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Block 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9EFDCC-F4EE-3D45-A1C5-96C8C996BB9E}"/>
              </a:ext>
            </a:extLst>
          </p:cNvPr>
          <p:cNvSpPr/>
          <p:nvPr/>
        </p:nvSpPr>
        <p:spPr>
          <a:xfrm>
            <a:off x="2771800" y="1000793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Warp 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2E4C86-4D89-214C-A69D-BBDC97D77EB4}"/>
              </a:ext>
            </a:extLst>
          </p:cNvPr>
          <p:cNvSpPr/>
          <p:nvPr/>
        </p:nvSpPr>
        <p:spPr>
          <a:xfrm>
            <a:off x="4566213" y="1000793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Warp 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AF3672-0BEF-E04C-80BC-FB212F2A7BE0}"/>
              </a:ext>
            </a:extLst>
          </p:cNvPr>
          <p:cNvSpPr/>
          <p:nvPr/>
        </p:nvSpPr>
        <p:spPr>
          <a:xfrm>
            <a:off x="6296924" y="1000793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Warp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8BF314-1429-6846-9071-219DC0952419}"/>
              </a:ext>
            </a:extLst>
          </p:cNvPr>
          <p:cNvSpPr txBox="1"/>
          <p:nvPr/>
        </p:nvSpPr>
        <p:spPr>
          <a:xfrm>
            <a:off x="7812360" y="1772816"/>
            <a:ext cx="1259632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Partial results in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shared memory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(or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registers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9B292D-789B-4144-A644-F618B48D1628}"/>
              </a:ext>
            </a:extLst>
          </p:cNvPr>
          <p:cNvCxnSpPr/>
          <p:nvPr/>
        </p:nvCxnSpPr>
        <p:spPr>
          <a:xfrm>
            <a:off x="2771800" y="1556792"/>
            <a:ext cx="0" cy="2592288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B2B0300-3DCD-8B41-B046-B03FA1FBA6DF}"/>
              </a:ext>
            </a:extLst>
          </p:cNvPr>
          <p:cNvCxnSpPr/>
          <p:nvPr/>
        </p:nvCxnSpPr>
        <p:spPr>
          <a:xfrm>
            <a:off x="6291657" y="1556792"/>
            <a:ext cx="0" cy="2592288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F1D469B-2723-1645-B131-6D9A6AD61763}"/>
              </a:ext>
            </a:extLst>
          </p:cNvPr>
          <p:cNvCxnSpPr>
            <a:cxnSpLocks/>
          </p:cNvCxnSpPr>
          <p:nvPr/>
        </p:nvCxnSpPr>
        <p:spPr>
          <a:xfrm>
            <a:off x="4534711" y="1556792"/>
            <a:ext cx="0" cy="3780000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1540A74-91CE-2549-9B5C-52F944CA7F26}"/>
              </a:ext>
            </a:extLst>
          </p:cNvPr>
          <p:cNvCxnSpPr>
            <a:cxnSpLocks/>
          </p:cNvCxnSpPr>
          <p:nvPr/>
        </p:nvCxnSpPr>
        <p:spPr>
          <a:xfrm>
            <a:off x="1148688" y="4149080"/>
            <a:ext cx="3207288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B8E3745-A8BF-A943-992D-15D98A71CD42}"/>
              </a:ext>
            </a:extLst>
          </p:cNvPr>
          <p:cNvSpPr txBox="1"/>
          <p:nvPr/>
        </p:nvSpPr>
        <p:spPr>
          <a:xfrm>
            <a:off x="35496" y="4006805"/>
            <a:ext cx="1799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Intra-block synchronization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__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syncthreads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();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4BFA13E-2852-CD4D-95E9-9DC5228373FF}"/>
              </a:ext>
            </a:extLst>
          </p:cNvPr>
          <p:cNvCxnSpPr>
            <a:cxnSpLocks/>
          </p:cNvCxnSpPr>
          <p:nvPr/>
        </p:nvCxnSpPr>
        <p:spPr>
          <a:xfrm>
            <a:off x="1148688" y="2855883"/>
            <a:ext cx="1476000" cy="0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C5866C9-3ECF-7046-931F-9828E7EB6F85}"/>
              </a:ext>
            </a:extLst>
          </p:cNvPr>
          <p:cNvSpPr txBox="1"/>
          <p:nvPr/>
        </p:nvSpPr>
        <p:spPr>
          <a:xfrm>
            <a:off x="35496" y="2708920"/>
            <a:ext cx="1841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Warp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shuffle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__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shfl_sync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(…);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4B406BF-97DA-DF4A-ADF0-91E4438A60D4}"/>
              </a:ext>
            </a:extLst>
          </p:cNvPr>
          <p:cNvCxnSpPr>
            <a:cxnSpLocks/>
          </p:cNvCxnSpPr>
          <p:nvPr/>
        </p:nvCxnSpPr>
        <p:spPr>
          <a:xfrm>
            <a:off x="4713467" y="4149080"/>
            <a:ext cx="3207288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08A1D70-25F8-A045-827A-EE752F37226C}"/>
              </a:ext>
            </a:extLst>
          </p:cNvPr>
          <p:cNvCxnSpPr>
            <a:cxnSpLocks/>
          </p:cNvCxnSpPr>
          <p:nvPr/>
        </p:nvCxnSpPr>
        <p:spPr>
          <a:xfrm>
            <a:off x="4713467" y="2855883"/>
            <a:ext cx="1476000" cy="0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AA7505E-4E32-A848-99FD-5AD7D7AB42FB}"/>
              </a:ext>
            </a:extLst>
          </p:cNvPr>
          <p:cNvCxnSpPr>
            <a:cxnSpLocks/>
          </p:cNvCxnSpPr>
          <p:nvPr/>
        </p:nvCxnSpPr>
        <p:spPr>
          <a:xfrm>
            <a:off x="2295995" y="5410139"/>
            <a:ext cx="4364237" cy="0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2F77053-627B-EA47-8EE4-984BE3C5CA25}"/>
              </a:ext>
            </a:extLst>
          </p:cNvPr>
          <p:cNvSpPr txBox="1"/>
          <p:nvPr/>
        </p:nvSpPr>
        <p:spPr>
          <a:xfrm>
            <a:off x="256969" y="5267864"/>
            <a:ext cx="35949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Inter-block synchronization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Kernel termination and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Final reduction on CPU, or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Launch new reduction kernel on GPU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Atomic operations in global memory</a:t>
            </a:r>
          </a:p>
        </p:txBody>
      </p:sp>
      <p:sp>
        <p:nvSpPr>
          <p:cNvPr id="38" name="Slide Number Placeholder 3">
            <a:extLst>
              <a:ext uri="{FF2B5EF4-FFF2-40B4-BE49-F238E27FC236}">
                <a16:creationId xmlns:a16="http://schemas.microsoft.com/office/drawing/2014/main" id="{1D466BC2-71C9-D54A-A1A4-A599AA2AC0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0ACB578-EB79-FF4A-9520-BC032205A6DD}"/>
              </a:ext>
            </a:extLst>
          </p:cNvPr>
          <p:cNvCxnSpPr>
            <a:cxnSpLocks/>
          </p:cNvCxnSpPr>
          <p:nvPr/>
        </p:nvCxnSpPr>
        <p:spPr>
          <a:xfrm>
            <a:off x="2879976" y="2852952"/>
            <a:ext cx="1476000" cy="0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FFBC076-4BF3-0F4F-90E4-2B7C5CD8A57A}"/>
              </a:ext>
            </a:extLst>
          </p:cNvPr>
          <p:cNvCxnSpPr>
            <a:cxnSpLocks/>
          </p:cNvCxnSpPr>
          <p:nvPr/>
        </p:nvCxnSpPr>
        <p:spPr>
          <a:xfrm>
            <a:off x="6444755" y="2852952"/>
            <a:ext cx="1476000" cy="0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68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/>
      <p:bldP spid="26" grpId="0"/>
      <p:bldP spid="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"/>
            <a:ext cx="8037500" cy="908720"/>
          </a:xfrm>
        </p:spPr>
        <p:txBody>
          <a:bodyPr/>
          <a:lstStyle/>
          <a:p>
            <a:r>
              <a:rPr lang="en-US" dirty="0"/>
              <a:t>Reduction with Warp Shuffle</a:t>
            </a:r>
          </a:p>
        </p:txBody>
      </p:sp>
      <p:sp>
        <p:nvSpPr>
          <p:cNvPr id="3" name="Rectangle 2"/>
          <p:cNvSpPr/>
          <p:nvPr/>
        </p:nvSpPr>
        <p:spPr>
          <a:xfrm>
            <a:off x="1068081" y="908720"/>
            <a:ext cx="700783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__global__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void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reduce_kernel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float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 input,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float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partialSums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,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N) {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segment 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blockDim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blockIdx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= segment + 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Load data to shared memory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__shared__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float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[BLOCK_DIM];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= input[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+ input[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+ BLOCK_DIM];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__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syncthreads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();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Reduction tree in shared memory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for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stride = BLOCK_DIM/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 stride &gt; WARP_SIZE; stride /=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if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&lt; stride)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+=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+ stride];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__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syncthreads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();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}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Reduction tree with shuffle instructions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float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sum;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if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&lt; WARP_SIZE)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sum =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+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+ WARP_SIZE];</a:t>
            </a:r>
          </a:p>
          <a:p>
            <a:endParaRPr lang="en-US" sz="1100" dirty="0">
              <a:solidFill>
                <a:srgbClr val="BFBF00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        for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stride = WARP_SIZE/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 stride &gt;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0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 stride /=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sum += __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shfl_down_sync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0xffffffff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, sum, stride);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Store partial sum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if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==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0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partialSums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blockIdx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= sum;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}</a:t>
            </a:r>
            <a:endParaRPr lang="en-US" sz="1100" dirty="0"/>
          </a:p>
        </p:txBody>
      </p:sp>
      <p:sp>
        <p:nvSpPr>
          <p:cNvPr id="4" name="TextBox 610">
            <a:extLst>
              <a:ext uri="{FF2B5EF4-FFF2-40B4-BE49-F238E27FC236}">
                <a16:creationId xmlns:a16="http://schemas.microsoft.com/office/drawing/2014/main" id="{03F6E656-23FA-4C47-9EAF-BA3D62EC9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6541584"/>
            <a:ext cx="15616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Izzat El Hajj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BA7CEB4-039F-D749-9B8B-7625245F20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87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908720"/>
          </a:xfrm>
        </p:spPr>
        <p:txBody>
          <a:bodyPr>
            <a:normAutofit/>
          </a:bodyPr>
          <a:lstStyle/>
          <a:p>
            <a:r>
              <a:rPr lang="en-US" dirty="0"/>
              <a:t>Warp Reduce Functions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EE87B388-D9F7-3F46-870B-50AC3FA429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60EADBC-2E8E-5343-BCDF-0BDCE2D33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08720"/>
            <a:ext cx="8784976" cy="5184576"/>
          </a:xfrm>
        </p:spPr>
        <p:txBody>
          <a:bodyPr>
            <a:normAutofit/>
          </a:bodyPr>
          <a:lstStyle/>
          <a:p>
            <a:r>
              <a:rPr lang="en-US" sz="2200" dirty="0"/>
              <a:t>Ampere (cc 8.x) adds </a:t>
            </a:r>
            <a:r>
              <a:rPr lang="en-US" sz="2200" dirty="0">
                <a:solidFill>
                  <a:srgbClr val="00B050"/>
                </a:solidFill>
              </a:rPr>
              <a:t>native support for warp-wide reduction </a:t>
            </a:r>
            <a:r>
              <a:rPr lang="en-US" sz="2200" dirty="0"/>
              <a:t>operations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1B8CE8-A110-E94E-8D19-665368A8DB37}"/>
              </a:ext>
            </a:extLst>
          </p:cNvPr>
          <p:cNvSpPr txBox="1"/>
          <p:nvPr/>
        </p:nvSpPr>
        <p:spPr>
          <a:xfrm>
            <a:off x="251520" y="6453336"/>
            <a:ext cx="76328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https://docs.nvidia.com/cuda/cuda-c-programming-guide/index.html#warp-reduce-functions</a:t>
            </a:r>
            <a:endParaRPr lang="en-US" sz="1100" dirty="0">
              <a:solidFill>
                <a:srgbClr val="0000FF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E1E3C9-EDB0-D44B-A830-0E1539CA9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2" y="2021665"/>
            <a:ext cx="9036496" cy="378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5135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E0552B-5E02-3247-916F-469AE863A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000" y="1412776"/>
            <a:ext cx="6533316" cy="129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843392" cy="908720"/>
          </a:xfrm>
        </p:spPr>
        <p:txBody>
          <a:bodyPr/>
          <a:lstStyle/>
          <a:p>
            <a:r>
              <a:rPr lang="en-US" dirty="0"/>
              <a:t>Tree-Based Reduction on GPU</a:t>
            </a:r>
            <a:r>
              <a:rPr lang="en-US" sz="2400" dirty="0"/>
              <a:t> (with Warp Reduce)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BB4604-CAAD-BB4A-BB96-5129AC7B7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764" y="954187"/>
            <a:ext cx="7020272" cy="4378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FF25A0-FE23-E54C-971A-EAAB1B22AB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6850" y="2708920"/>
            <a:ext cx="5327576" cy="13156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81E509-EA2A-4F4A-A192-6F370B12D7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7594" y="4009787"/>
            <a:ext cx="3490590" cy="129569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4EF4A7F-7152-1340-B1BF-1894CA1008F9}"/>
              </a:ext>
            </a:extLst>
          </p:cNvPr>
          <p:cNvSpPr/>
          <p:nvPr/>
        </p:nvSpPr>
        <p:spPr>
          <a:xfrm>
            <a:off x="1042711" y="954187"/>
            <a:ext cx="3492000" cy="44875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9E184E-9464-F445-93F7-F69275EFD27E}"/>
              </a:ext>
            </a:extLst>
          </p:cNvPr>
          <p:cNvSpPr/>
          <p:nvPr/>
        </p:nvSpPr>
        <p:spPr>
          <a:xfrm>
            <a:off x="1041089" y="1000794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Warp 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D5BB87-2CCE-3E4C-A216-BF1A721A5CCC}"/>
              </a:ext>
            </a:extLst>
          </p:cNvPr>
          <p:cNvSpPr/>
          <p:nvPr/>
        </p:nvSpPr>
        <p:spPr>
          <a:xfrm>
            <a:off x="4553658" y="954187"/>
            <a:ext cx="3492000" cy="44875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BAC723-E3A0-084B-BA98-86028E9CA4DE}"/>
              </a:ext>
            </a:extLst>
          </p:cNvPr>
          <p:cNvSpPr/>
          <p:nvPr/>
        </p:nvSpPr>
        <p:spPr>
          <a:xfrm>
            <a:off x="2215642" y="663580"/>
            <a:ext cx="1135345" cy="288705"/>
          </a:xfrm>
          <a:prstGeom prst="rect">
            <a:avLst/>
          </a:prstGeom>
          <a:noFill/>
          <a:ln w="571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Block 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FEDB04-FAE7-9747-B678-F167D7A1316F}"/>
              </a:ext>
            </a:extLst>
          </p:cNvPr>
          <p:cNvSpPr/>
          <p:nvPr/>
        </p:nvSpPr>
        <p:spPr>
          <a:xfrm>
            <a:off x="5740911" y="663580"/>
            <a:ext cx="1135345" cy="288705"/>
          </a:xfrm>
          <a:prstGeom prst="rect">
            <a:avLst/>
          </a:prstGeom>
          <a:noFill/>
          <a:ln w="571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Block 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9EFDCC-F4EE-3D45-A1C5-96C8C996BB9E}"/>
              </a:ext>
            </a:extLst>
          </p:cNvPr>
          <p:cNvSpPr/>
          <p:nvPr/>
        </p:nvSpPr>
        <p:spPr>
          <a:xfrm>
            <a:off x="2771800" y="1000793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Warp 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2E4C86-4D89-214C-A69D-BBDC97D77EB4}"/>
              </a:ext>
            </a:extLst>
          </p:cNvPr>
          <p:cNvSpPr/>
          <p:nvPr/>
        </p:nvSpPr>
        <p:spPr>
          <a:xfrm>
            <a:off x="4566213" y="1000793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Warp 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AF3672-0BEF-E04C-80BC-FB212F2A7BE0}"/>
              </a:ext>
            </a:extLst>
          </p:cNvPr>
          <p:cNvSpPr/>
          <p:nvPr/>
        </p:nvSpPr>
        <p:spPr>
          <a:xfrm>
            <a:off x="6296924" y="1000793"/>
            <a:ext cx="1730711" cy="344655"/>
          </a:xfrm>
          <a:prstGeom prst="rect">
            <a:avLst/>
          </a:prstGeom>
          <a:solidFill>
            <a:srgbClr val="00B050">
              <a:alpha val="25098"/>
            </a:srgbClr>
          </a:solidFill>
          <a:ln w="571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Warp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8BF314-1429-6846-9071-219DC0952419}"/>
              </a:ext>
            </a:extLst>
          </p:cNvPr>
          <p:cNvSpPr txBox="1"/>
          <p:nvPr/>
        </p:nvSpPr>
        <p:spPr>
          <a:xfrm>
            <a:off x="7812360" y="1772816"/>
            <a:ext cx="1259632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Partial results in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shared memory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(or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registers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)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9B292D-789B-4144-A644-F618B48D1628}"/>
              </a:ext>
            </a:extLst>
          </p:cNvPr>
          <p:cNvCxnSpPr/>
          <p:nvPr/>
        </p:nvCxnSpPr>
        <p:spPr>
          <a:xfrm>
            <a:off x="2771800" y="1556792"/>
            <a:ext cx="0" cy="126000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B2B0300-3DCD-8B41-B046-B03FA1FBA6DF}"/>
              </a:ext>
            </a:extLst>
          </p:cNvPr>
          <p:cNvCxnSpPr/>
          <p:nvPr/>
        </p:nvCxnSpPr>
        <p:spPr>
          <a:xfrm>
            <a:off x="6291657" y="1556792"/>
            <a:ext cx="0" cy="126000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F1D469B-2723-1645-B131-6D9A6AD61763}"/>
              </a:ext>
            </a:extLst>
          </p:cNvPr>
          <p:cNvCxnSpPr>
            <a:cxnSpLocks/>
          </p:cNvCxnSpPr>
          <p:nvPr/>
        </p:nvCxnSpPr>
        <p:spPr>
          <a:xfrm>
            <a:off x="4534711" y="1556792"/>
            <a:ext cx="0" cy="2520000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1540A74-91CE-2549-9B5C-52F944CA7F26}"/>
              </a:ext>
            </a:extLst>
          </p:cNvPr>
          <p:cNvCxnSpPr>
            <a:cxnSpLocks/>
          </p:cNvCxnSpPr>
          <p:nvPr/>
        </p:nvCxnSpPr>
        <p:spPr>
          <a:xfrm>
            <a:off x="1148688" y="2883031"/>
            <a:ext cx="3207288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B8E3745-A8BF-A943-992D-15D98A71CD42}"/>
              </a:ext>
            </a:extLst>
          </p:cNvPr>
          <p:cNvSpPr txBox="1"/>
          <p:nvPr/>
        </p:nvSpPr>
        <p:spPr>
          <a:xfrm>
            <a:off x="35496" y="2740756"/>
            <a:ext cx="1799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Intra-block synchronization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__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syncthreads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();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4B406BF-97DA-DF4A-ADF0-91E4438A60D4}"/>
              </a:ext>
            </a:extLst>
          </p:cNvPr>
          <p:cNvCxnSpPr>
            <a:cxnSpLocks/>
          </p:cNvCxnSpPr>
          <p:nvPr/>
        </p:nvCxnSpPr>
        <p:spPr>
          <a:xfrm>
            <a:off x="4713467" y="2883031"/>
            <a:ext cx="3207288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AA7505E-4E32-A848-99FD-5AD7D7AB42FB}"/>
              </a:ext>
            </a:extLst>
          </p:cNvPr>
          <p:cNvCxnSpPr>
            <a:cxnSpLocks/>
          </p:cNvCxnSpPr>
          <p:nvPr/>
        </p:nvCxnSpPr>
        <p:spPr>
          <a:xfrm>
            <a:off x="2295995" y="4144090"/>
            <a:ext cx="4364237" cy="0"/>
          </a:xfrm>
          <a:prstGeom prst="line">
            <a:avLst/>
          </a:prstGeom>
          <a:ln w="3810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2F77053-627B-EA47-8EE4-984BE3C5CA25}"/>
              </a:ext>
            </a:extLst>
          </p:cNvPr>
          <p:cNvSpPr txBox="1"/>
          <p:nvPr/>
        </p:nvSpPr>
        <p:spPr>
          <a:xfrm>
            <a:off x="256969" y="4001815"/>
            <a:ext cx="35949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Inter-block synchronization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Kernel termination and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Final reduction on CPU, or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Launch new reduction kernel on GPU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Atomic operations in global memory</a:t>
            </a:r>
          </a:p>
        </p:txBody>
      </p:sp>
      <p:sp>
        <p:nvSpPr>
          <p:cNvPr id="38" name="Slide Number Placeholder 3">
            <a:extLst>
              <a:ext uri="{FF2B5EF4-FFF2-40B4-BE49-F238E27FC236}">
                <a16:creationId xmlns:a16="http://schemas.microsoft.com/office/drawing/2014/main" id="{1D466BC2-71C9-D54A-A1A4-A599AA2AC0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E361670-535D-C249-9C9E-351384DE06A6}"/>
              </a:ext>
            </a:extLst>
          </p:cNvPr>
          <p:cNvCxnSpPr>
            <a:cxnSpLocks/>
          </p:cNvCxnSpPr>
          <p:nvPr/>
        </p:nvCxnSpPr>
        <p:spPr>
          <a:xfrm>
            <a:off x="1148688" y="1633488"/>
            <a:ext cx="1476000" cy="0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49E2575-8E3B-CD41-9B78-0E8659A328A1}"/>
              </a:ext>
            </a:extLst>
          </p:cNvPr>
          <p:cNvSpPr txBox="1"/>
          <p:nvPr/>
        </p:nvSpPr>
        <p:spPr>
          <a:xfrm>
            <a:off x="35496" y="1486525"/>
            <a:ext cx="184184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Warp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reduce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__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reduce_add_sync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urier" pitchFamily="2" charset="0"/>
                <a:ea typeface="+mn-ea"/>
                <a:cs typeface="+mn-cs"/>
              </a:rPr>
              <a:t>(…);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2DDA325-04EC-1041-AA17-EB78F2CDE925}"/>
              </a:ext>
            </a:extLst>
          </p:cNvPr>
          <p:cNvCxnSpPr>
            <a:cxnSpLocks/>
          </p:cNvCxnSpPr>
          <p:nvPr/>
        </p:nvCxnSpPr>
        <p:spPr>
          <a:xfrm>
            <a:off x="4713467" y="1633488"/>
            <a:ext cx="1476000" cy="0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0275A7B-BDAB-E941-87FB-EA1908E10ADA}"/>
              </a:ext>
            </a:extLst>
          </p:cNvPr>
          <p:cNvCxnSpPr>
            <a:cxnSpLocks/>
          </p:cNvCxnSpPr>
          <p:nvPr/>
        </p:nvCxnSpPr>
        <p:spPr>
          <a:xfrm>
            <a:off x="2879976" y="1630557"/>
            <a:ext cx="1476000" cy="0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65850A6-9D67-2E4E-A861-1A84C417E536}"/>
              </a:ext>
            </a:extLst>
          </p:cNvPr>
          <p:cNvCxnSpPr>
            <a:cxnSpLocks/>
          </p:cNvCxnSpPr>
          <p:nvPr/>
        </p:nvCxnSpPr>
        <p:spPr>
          <a:xfrm>
            <a:off x="6444755" y="1630557"/>
            <a:ext cx="1476000" cy="0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521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/>
      <p:bldP spid="15" grpId="0"/>
      <p:bldP spid="16" grpId="0" animBg="1"/>
      <p:bldP spid="17" grpId="0" animBg="1"/>
      <p:bldP spid="18" grpId="0" animBg="1"/>
      <p:bldP spid="19" grpId="0"/>
      <p:bldP spid="26" grpId="0"/>
      <p:bldP spid="3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"/>
            <a:ext cx="8037500" cy="908720"/>
          </a:xfrm>
        </p:spPr>
        <p:txBody>
          <a:bodyPr/>
          <a:lstStyle/>
          <a:p>
            <a:r>
              <a:rPr lang="en-US" dirty="0"/>
              <a:t>Reduction with Warp Shuffle</a:t>
            </a:r>
          </a:p>
        </p:txBody>
      </p:sp>
      <p:sp>
        <p:nvSpPr>
          <p:cNvPr id="3" name="Rectangle 2"/>
          <p:cNvSpPr/>
          <p:nvPr/>
        </p:nvSpPr>
        <p:spPr>
          <a:xfrm>
            <a:off x="1068081" y="908720"/>
            <a:ext cx="700783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__global__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void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reduce_kernel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float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 input,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float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partialSums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,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N) {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segment 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blockDim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blockIdx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= segment + 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Load data to shared memory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__shared__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float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[BLOCK_DIM];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= input[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+ input[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+ BLOCK_DIM];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__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syncthreads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();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Reduction tree in shared memory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for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stride = BLOCK_DIM/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 stride &gt; WARP_SIZE; stride /=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if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&lt; stride)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+=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+ stride];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__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syncthreads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();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}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Reduction tree with shuffle instructions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float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sum;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if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&lt; WARP_SIZE)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sum =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+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+ WARP_SIZE];</a:t>
            </a:r>
          </a:p>
          <a:p>
            <a:endParaRPr lang="en-US" sz="1100" dirty="0">
              <a:solidFill>
                <a:srgbClr val="BFBF00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        for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stride = WARP_SIZE/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 stride &gt;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0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 stride /=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sum += __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shfl_down_sync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0xffffffff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, sum, stride);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Store partial sum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if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==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0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partialSums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blockIdx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= sum;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}</a:t>
            </a:r>
            <a:endParaRPr lang="en-US" sz="1100" dirty="0"/>
          </a:p>
        </p:txBody>
      </p:sp>
      <p:sp>
        <p:nvSpPr>
          <p:cNvPr id="4" name="TextBox 610">
            <a:extLst>
              <a:ext uri="{FF2B5EF4-FFF2-40B4-BE49-F238E27FC236}">
                <a16:creationId xmlns:a16="http://schemas.microsoft.com/office/drawing/2014/main" id="{03F6E656-23FA-4C47-9EAF-BA3D62EC9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6541584"/>
            <a:ext cx="15616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Izzat El Hajj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BA7CEB4-039F-D749-9B8B-7625245F20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80F9A7-91AF-AB4A-A5DC-099BCDA4BCE2}"/>
              </a:ext>
            </a:extLst>
          </p:cNvPr>
          <p:cNvSpPr/>
          <p:nvPr/>
        </p:nvSpPr>
        <p:spPr>
          <a:xfrm>
            <a:off x="1691680" y="4725144"/>
            <a:ext cx="5760640" cy="64807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8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"/>
            <a:ext cx="8037500" cy="908720"/>
          </a:xfrm>
        </p:spPr>
        <p:txBody>
          <a:bodyPr/>
          <a:lstStyle/>
          <a:p>
            <a:r>
              <a:rPr lang="en-US" dirty="0"/>
              <a:t>Reduction with Warp Reduce</a:t>
            </a:r>
          </a:p>
        </p:txBody>
      </p:sp>
      <p:sp>
        <p:nvSpPr>
          <p:cNvPr id="3" name="Rectangle 2"/>
          <p:cNvSpPr/>
          <p:nvPr/>
        </p:nvSpPr>
        <p:spPr>
          <a:xfrm>
            <a:off x="1068081" y="908720"/>
            <a:ext cx="700783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__global__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void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reduce_kernel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 input,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partialSums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,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N) {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segment 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blockDim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*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blockIdx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= segment + 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Load data to shared memory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__shared__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[BLOCK_DIM];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= input[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+ input[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+ BLOCK_DIM];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__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syncthreads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();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Reduction tree in shared memory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for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unsigned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stride = BLOCK_DIM/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; stride &gt; WARP_SIZE; stride /=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2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if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&lt; stride)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   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+=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+ stride];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__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syncthreads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();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}</a:t>
            </a: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pPr lvl="0">
              <a:defRPr/>
            </a:pP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Reduction with warp reduce instruction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00"/>
                </a:solidFill>
                <a:latin typeface="Lucida Console" panose="020B0609040504020204" pitchFamily="49" charset="0"/>
              </a:rPr>
              <a:t>int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sum;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if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&lt; WARP_SIZE)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sum =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+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input_s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+ WARP_SIZE];</a:t>
            </a:r>
          </a:p>
          <a:p>
            <a:endParaRPr lang="en-US" sz="1100" dirty="0">
              <a:solidFill>
                <a:srgbClr val="BFBF00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    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Warp reduce intrinsic for cc 8.0 or higher</a:t>
            </a:r>
            <a:endParaRPr lang="en-US" sz="1100" dirty="0">
              <a:solidFill>
                <a:srgbClr val="BFBF00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latin typeface="Lucida Console" panose="020B0609040504020204" pitchFamily="49" charset="0"/>
              </a:rPr>
              <a:t>        sum = __</a:t>
            </a:r>
            <a:r>
              <a:rPr lang="en-US" sz="1100" dirty="0" err="1">
                <a:latin typeface="Lucida Console" panose="020B0609040504020204" pitchFamily="49" charset="0"/>
              </a:rPr>
              <a:t>reduce_add_sync</a:t>
            </a:r>
            <a:r>
              <a:rPr lang="en-US" sz="1100" dirty="0">
                <a:latin typeface="Lucida Console" panose="020B0609040504020204" pitchFamily="49" charset="0"/>
              </a:rPr>
              <a:t>(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0xffffffff</a:t>
            </a:r>
            <a:r>
              <a:rPr lang="en-US" sz="1100" dirty="0">
                <a:latin typeface="Lucida Console" panose="020B0609040504020204" pitchFamily="49" charset="0"/>
              </a:rPr>
              <a:t>, sum);</a:t>
            </a:r>
            <a:endParaRPr lang="en-US" sz="1100" dirty="0">
              <a:solidFill>
                <a:srgbClr val="BFBF00"/>
              </a:solidFill>
              <a:latin typeface="Lucida Console" panose="020B0609040504020204" pitchFamily="49" charset="0"/>
            </a:endParaRPr>
          </a:p>
          <a:p>
            <a:endParaRPr lang="en-US" sz="110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00BFBF"/>
                </a:solidFill>
                <a:latin typeface="Lucida Console" panose="020B0609040504020204" pitchFamily="49" charset="0"/>
              </a:rPr>
              <a:t>// Store partial sum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if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(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threadIdx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== </a:t>
            </a:r>
            <a:r>
              <a:rPr lang="en-US" sz="1100" dirty="0">
                <a:solidFill>
                  <a:srgbClr val="BFBF00"/>
                </a:solidFill>
                <a:latin typeface="Lucida Console" panose="020B0609040504020204" pitchFamily="49" charset="0"/>
              </a:rPr>
              <a:t>0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) {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partialSums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err="1">
                <a:solidFill>
                  <a:srgbClr val="00BFBF"/>
                </a:solidFill>
                <a:latin typeface="Lucida Console" panose="020B0609040504020204" pitchFamily="49" charset="0"/>
              </a:rPr>
              <a:t>blockIdx</a:t>
            </a:r>
            <a:r>
              <a:rPr lang="en-US" sz="11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.x</a:t>
            </a:r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] = sum;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    }</a:t>
            </a:r>
          </a:p>
          <a:p>
            <a:r>
              <a:rPr lang="en-US" sz="1100" dirty="0">
                <a:solidFill>
                  <a:prstClr val="black"/>
                </a:solidFill>
                <a:latin typeface="Lucida Console" panose="020B0609040504020204" pitchFamily="49" charset="0"/>
              </a:rPr>
              <a:t>}</a:t>
            </a:r>
            <a:endParaRPr lang="en-US" sz="1100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CBA7CEB4-039F-D749-9B8B-7625245F20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80F9A7-91AF-AB4A-A5DC-099BCDA4BCE2}"/>
              </a:ext>
            </a:extLst>
          </p:cNvPr>
          <p:cNvSpPr/>
          <p:nvPr/>
        </p:nvSpPr>
        <p:spPr>
          <a:xfrm>
            <a:off x="1691680" y="4725144"/>
            <a:ext cx="5760640" cy="64807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010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4908"/>
            <a:ext cx="8496944" cy="893811"/>
          </a:xfrm>
        </p:spPr>
        <p:txBody>
          <a:bodyPr>
            <a:normAutofit/>
          </a:bodyPr>
          <a:lstStyle/>
          <a:p>
            <a:r>
              <a:rPr lang="en-US" dirty="0"/>
              <a:t>Atomic Operations (I)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908720"/>
            <a:ext cx="8706296" cy="5472608"/>
          </a:xfrm>
        </p:spPr>
        <p:txBody>
          <a:bodyPr>
            <a:normAutofit/>
          </a:bodyPr>
          <a:lstStyle/>
          <a:p>
            <a:r>
              <a:rPr lang="en-US" sz="2400" dirty="0"/>
              <a:t>CUDA provides </a:t>
            </a:r>
            <a:r>
              <a:rPr lang="en-US" sz="2400" dirty="0">
                <a:solidFill>
                  <a:srgbClr val="00B050"/>
                </a:solidFill>
              </a:rPr>
              <a:t>atomic instructions</a:t>
            </a:r>
            <a:r>
              <a:rPr lang="en-US" sz="2400" dirty="0"/>
              <a:t> on shared memory and global memory</a:t>
            </a:r>
          </a:p>
          <a:p>
            <a:pPr lvl="1"/>
            <a:r>
              <a:rPr lang="en-US" dirty="0"/>
              <a:t>They perform </a:t>
            </a:r>
            <a:r>
              <a:rPr lang="en-US" dirty="0">
                <a:solidFill>
                  <a:srgbClr val="0070C0"/>
                </a:solidFill>
              </a:rPr>
              <a:t>read-modify-write </a:t>
            </a:r>
            <a:r>
              <a:rPr lang="en-US" dirty="0"/>
              <a:t>operations atomically</a:t>
            </a:r>
            <a:endParaRPr lang="en-US" sz="1200" dirty="0"/>
          </a:p>
          <a:p>
            <a:endParaRPr lang="en-US" sz="1800" dirty="0"/>
          </a:p>
          <a:p>
            <a:r>
              <a:rPr lang="en-US" sz="2400" dirty="0"/>
              <a:t>Arithmetic functions</a:t>
            </a:r>
          </a:p>
          <a:p>
            <a:pPr lvl="1"/>
            <a:r>
              <a:rPr lang="en-US" sz="2000" dirty="0"/>
              <a:t>Add, sub, max, min, </a:t>
            </a:r>
            <a:r>
              <a:rPr lang="en-US" sz="2000" dirty="0" err="1"/>
              <a:t>exch</a:t>
            </a:r>
            <a:r>
              <a:rPr lang="en-US" sz="2000" dirty="0"/>
              <a:t>, inc, dec, CAS</a:t>
            </a:r>
            <a:endParaRPr lang="en-US" sz="1953" dirty="0"/>
          </a:p>
          <a:p>
            <a:pPr lvl="1" algn="ctr">
              <a:buNone/>
            </a:pPr>
            <a:r>
              <a:rPr lang="en-US" sz="2000" dirty="0">
                <a:latin typeface="Courier"/>
                <a:cs typeface="Courier"/>
              </a:rPr>
              <a:t>int </a:t>
            </a:r>
            <a:r>
              <a:rPr lang="en-US" sz="2000" dirty="0" err="1">
                <a:latin typeface="Courier"/>
                <a:cs typeface="Courier"/>
              </a:rPr>
              <a:t>atomicAdd</a:t>
            </a:r>
            <a:r>
              <a:rPr lang="en-US" sz="2000" dirty="0">
                <a:latin typeface="Courier"/>
                <a:cs typeface="Courier"/>
              </a:rPr>
              <a:t>(int*, int);</a:t>
            </a:r>
          </a:p>
          <a:p>
            <a:pPr lvl="1">
              <a:buNone/>
            </a:pPr>
            <a:endParaRPr lang="en-US" sz="2353" dirty="0"/>
          </a:p>
          <a:p>
            <a:pPr lvl="1">
              <a:buNone/>
            </a:pPr>
            <a:endParaRPr lang="en-US" sz="2353" dirty="0"/>
          </a:p>
          <a:p>
            <a:r>
              <a:rPr lang="en-US" sz="2353" dirty="0"/>
              <a:t>Bitwise functions</a:t>
            </a:r>
          </a:p>
          <a:p>
            <a:pPr lvl="1"/>
            <a:r>
              <a:rPr lang="en-US" sz="1953" dirty="0"/>
              <a:t>And, or, </a:t>
            </a:r>
            <a:r>
              <a:rPr lang="en-US" sz="1953" dirty="0" err="1"/>
              <a:t>xor</a:t>
            </a:r>
            <a:endParaRPr lang="en-US" sz="1953" dirty="0"/>
          </a:p>
          <a:p>
            <a:pPr lvl="1"/>
            <a:endParaRPr lang="en-US" sz="1953" dirty="0"/>
          </a:p>
          <a:p>
            <a:r>
              <a:rPr lang="en-US" sz="2353" dirty="0"/>
              <a:t>Datatypes: int, </a:t>
            </a:r>
            <a:r>
              <a:rPr lang="en-US" sz="2353" dirty="0" err="1"/>
              <a:t>uint</a:t>
            </a:r>
            <a:r>
              <a:rPr lang="en-US" sz="2353" dirty="0"/>
              <a:t>, </a:t>
            </a:r>
            <a:r>
              <a:rPr lang="en-US" sz="2353" dirty="0" err="1"/>
              <a:t>ull</a:t>
            </a:r>
            <a:r>
              <a:rPr lang="en-US" sz="2353" dirty="0"/>
              <a:t>, float (half, single, double)*</a:t>
            </a:r>
          </a:p>
          <a:p>
            <a:pPr>
              <a:buNone/>
            </a:pPr>
            <a:endParaRPr lang="en-US" sz="2353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0CAF86E-3475-5F43-8E3F-81A2C7A282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64C80D-A5E2-884B-A4C4-857DF256DDD0}"/>
              </a:ext>
            </a:extLst>
          </p:cNvPr>
          <p:cNvSpPr txBox="1"/>
          <p:nvPr/>
        </p:nvSpPr>
        <p:spPr>
          <a:xfrm>
            <a:off x="3851920" y="3831431"/>
            <a:ext cx="1944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solidFill>
                  <a:srgbClr val="0070C0"/>
                </a:solidFill>
              </a:rPr>
              <a:t>Pointer to shared memory or global memory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D3EEC6-2CA9-5B4E-8F9B-6AF110588640}"/>
              </a:ext>
            </a:extLst>
          </p:cNvPr>
          <p:cNvSpPr txBox="1"/>
          <p:nvPr/>
        </p:nvSpPr>
        <p:spPr>
          <a:xfrm>
            <a:off x="6228184" y="3933056"/>
            <a:ext cx="1944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solidFill>
                  <a:srgbClr val="0070C0"/>
                </a:solidFill>
              </a:rPr>
              <a:t>Value to add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68CEC2-04F4-2945-8892-A026230C2264}"/>
              </a:ext>
            </a:extLst>
          </p:cNvPr>
          <p:cNvSpPr txBox="1"/>
          <p:nvPr/>
        </p:nvSpPr>
        <p:spPr>
          <a:xfrm>
            <a:off x="1547664" y="3933056"/>
            <a:ext cx="1944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solidFill>
                  <a:srgbClr val="0070C0"/>
                </a:solidFill>
              </a:rPr>
              <a:t>Return value (old value)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C09634C-9415-A14C-A231-6CB6B6922208}"/>
              </a:ext>
            </a:extLst>
          </p:cNvPr>
          <p:cNvCxnSpPr>
            <a:cxnSpLocks/>
          </p:cNvCxnSpPr>
          <p:nvPr/>
        </p:nvCxnSpPr>
        <p:spPr>
          <a:xfrm flipV="1">
            <a:off x="2411760" y="3573016"/>
            <a:ext cx="654743" cy="36003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8AF45B1-BACA-D042-A845-E514E74E1D80}"/>
              </a:ext>
            </a:extLst>
          </p:cNvPr>
          <p:cNvCxnSpPr>
            <a:cxnSpLocks/>
          </p:cNvCxnSpPr>
          <p:nvPr/>
        </p:nvCxnSpPr>
        <p:spPr>
          <a:xfrm flipH="1" flipV="1">
            <a:off x="6228184" y="3573016"/>
            <a:ext cx="536723" cy="38971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5CB0D75-8DB6-FB4F-9C6A-8A5E1E507D1C}"/>
              </a:ext>
            </a:extLst>
          </p:cNvPr>
          <p:cNvCxnSpPr>
            <a:cxnSpLocks/>
          </p:cNvCxnSpPr>
          <p:nvPr/>
        </p:nvCxnSpPr>
        <p:spPr>
          <a:xfrm flipV="1">
            <a:off x="4824028" y="3573016"/>
            <a:ext cx="402715" cy="28803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3CB21DC-A137-844E-8DD9-A16A71D7A419}"/>
              </a:ext>
            </a:extLst>
          </p:cNvPr>
          <p:cNvSpPr txBox="1"/>
          <p:nvPr/>
        </p:nvSpPr>
        <p:spPr>
          <a:xfrm>
            <a:off x="251520" y="6453336"/>
            <a:ext cx="76690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* Datatypes for different atomic operations in </a:t>
            </a:r>
            <a:r>
              <a:rPr lang="en-US" sz="100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https://docs.nvidia.com/cuda/cuda-c-programming-guide/index.html#atomic-functions</a:t>
            </a:r>
            <a:endParaRPr lang="en-US" sz="1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09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933757"/>
            <a:ext cx="8568952" cy="4525963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Atomic operations serialize the execution if there are atomic conflicts</a:t>
            </a:r>
            <a:endParaRPr lang="en-US" sz="2000" dirty="0"/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251520" y="-3010"/>
            <a:ext cx="8568952" cy="911729"/>
          </a:xfrm>
        </p:spPr>
        <p:txBody>
          <a:bodyPr>
            <a:normAutofit/>
          </a:bodyPr>
          <a:lstStyle/>
          <a:p>
            <a:r>
              <a:rPr lang="en-US" dirty="0"/>
              <a:t>Atomic Operations (II)</a:t>
            </a:r>
          </a:p>
        </p:txBody>
      </p:sp>
      <p:pic>
        <p:nvPicPr>
          <p:cNvPr id="7" name="Imagen 6" descr="Atomics_th0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292" y="3321223"/>
            <a:ext cx="139700" cy="622300"/>
          </a:xfrm>
          <a:prstGeom prst="rect">
            <a:avLst/>
          </a:prstGeom>
        </p:spPr>
      </p:pic>
      <p:pic>
        <p:nvPicPr>
          <p:cNvPr id="11" name="Imagen 10" descr="Atomics_th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292" y="2648123"/>
            <a:ext cx="127000" cy="622300"/>
          </a:xfrm>
          <a:prstGeom prst="rect">
            <a:avLst/>
          </a:prstGeom>
        </p:spPr>
      </p:pic>
      <p:grpSp>
        <p:nvGrpSpPr>
          <p:cNvPr id="2" name="Agrupar 24"/>
          <p:cNvGrpSpPr/>
          <p:nvPr/>
        </p:nvGrpSpPr>
        <p:grpSpPr>
          <a:xfrm>
            <a:off x="6335216" y="2648123"/>
            <a:ext cx="1828800" cy="1295400"/>
            <a:chOff x="4114800" y="1981200"/>
            <a:chExt cx="1828800" cy="1295400"/>
          </a:xfrm>
        </p:grpSpPr>
        <p:sp>
          <p:nvSpPr>
            <p:cNvPr id="14" name="CuadroTexto 13"/>
            <p:cNvSpPr txBox="1"/>
            <p:nvPr/>
          </p:nvSpPr>
          <p:spPr>
            <a:xfrm>
              <a:off x="4356100" y="2794198"/>
              <a:ext cx="1422400" cy="307777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s-ES_tradnl" sz="1400" i="1" dirty="0" err="1"/>
                <a:t>t</a:t>
              </a:r>
              <a:r>
                <a:rPr lang="es-ES_tradnl" sz="1400" i="1" baseline="-25000" dirty="0" err="1"/>
                <a:t>base</a:t>
              </a:r>
              <a:endParaRPr lang="es-ES_tradnl" sz="1400" i="1" baseline="-25000" dirty="0"/>
            </a:p>
          </p:txBody>
        </p:sp>
        <p:sp>
          <p:nvSpPr>
            <p:cNvPr id="15" name="Cerrar llave 14"/>
            <p:cNvSpPr/>
            <p:nvPr/>
          </p:nvSpPr>
          <p:spPr>
            <a:xfrm>
              <a:off x="4114800" y="2631000"/>
              <a:ext cx="304800" cy="645600"/>
            </a:xfrm>
            <a:prstGeom prst="rightBrace">
              <a:avLst>
                <a:gd name="adj1" fmla="val 4166"/>
                <a:gd name="adj2" fmla="val 48958"/>
              </a:avLst>
            </a:pr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t" anchorCtr="0"/>
            <a:lstStyle/>
            <a:p>
              <a:endParaRPr lang="es-ES_tradnl" dirty="0"/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4356100" y="2144398"/>
              <a:ext cx="1587500" cy="307777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s-ES_tradnl" sz="1400" i="1" dirty="0" err="1"/>
                <a:t>t</a:t>
              </a:r>
              <a:r>
                <a:rPr lang="es-ES_tradnl" sz="1400" i="1" baseline="-25000" dirty="0" err="1"/>
                <a:t>conflict</a:t>
              </a:r>
              <a:endParaRPr lang="es-ES_tradnl" sz="1400" i="1" baseline="-25000" dirty="0"/>
            </a:p>
          </p:txBody>
        </p:sp>
        <p:sp>
          <p:nvSpPr>
            <p:cNvPr id="17" name="Cerrar llave 16"/>
            <p:cNvSpPr/>
            <p:nvPr/>
          </p:nvSpPr>
          <p:spPr>
            <a:xfrm>
              <a:off x="4114800" y="1981200"/>
              <a:ext cx="304800" cy="645600"/>
            </a:xfrm>
            <a:prstGeom prst="rightBrace">
              <a:avLst>
                <a:gd name="adj1" fmla="val 4166"/>
                <a:gd name="adj2" fmla="val 48958"/>
              </a:avLst>
            </a:pr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t" anchorCtr="0"/>
            <a:lstStyle/>
            <a:p>
              <a:endParaRPr lang="es-ES_tradnl" dirty="0"/>
            </a:p>
          </p:txBody>
        </p:sp>
      </p:grpSp>
      <p:grpSp>
        <p:nvGrpSpPr>
          <p:cNvPr id="4" name="Agrupar 50"/>
          <p:cNvGrpSpPr/>
          <p:nvPr/>
        </p:nvGrpSpPr>
        <p:grpSpPr>
          <a:xfrm>
            <a:off x="4735016" y="2790800"/>
            <a:ext cx="3581400" cy="2435423"/>
            <a:chOff x="4495800" y="3352800"/>
            <a:chExt cx="3581400" cy="2435423"/>
          </a:xfrm>
        </p:grpSpPr>
        <p:pic>
          <p:nvPicPr>
            <p:cNvPr id="19" name="Imagen 18" descr="Atomics_posth01.eps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5800" y="3352800"/>
              <a:ext cx="685800" cy="1064795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5" name="Agrupar 26"/>
            <p:cNvGrpSpPr/>
            <p:nvPr/>
          </p:nvGrpSpPr>
          <p:grpSpPr>
            <a:xfrm>
              <a:off x="5346700" y="4505523"/>
              <a:ext cx="2730500" cy="1282700"/>
              <a:chOff x="3365500" y="3276600"/>
              <a:chExt cx="2730500" cy="1282700"/>
            </a:xfrm>
          </p:grpSpPr>
          <p:pic>
            <p:nvPicPr>
              <p:cNvPr id="21" name="Imagen 20" descr="Atomics_mempos.eps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65500" y="3276600"/>
                <a:ext cx="2413000" cy="1282700"/>
              </a:xfrm>
              <a:prstGeom prst="rect">
                <a:avLst/>
              </a:prstGeom>
            </p:spPr>
          </p:pic>
          <p:sp>
            <p:nvSpPr>
              <p:cNvPr id="22" name="CuadroTexto 21"/>
              <p:cNvSpPr txBox="1"/>
              <p:nvPr/>
            </p:nvSpPr>
            <p:spPr>
              <a:xfrm>
                <a:off x="4357076" y="4248725"/>
                <a:ext cx="1738924" cy="307777"/>
              </a:xfrm>
              <a:prstGeom prst="rect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err="1"/>
                  <a:t>Shared</a:t>
                </a:r>
                <a:r>
                  <a:rPr lang="es-ES_tradnl" sz="1400" dirty="0"/>
                  <a:t> </a:t>
                </a:r>
                <a:r>
                  <a:rPr lang="es-ES_tradnl" sz="1400" dirty="0" err="1"/>
                  <a:t>memory</a:t>
                </a:r>
                <a:endParaRPr lang="es-ES_tradnl" sz="1400" dirty="0"/>
              </a:p>
            </p:txBody>
          </p:sp>
        </p:grpSp>
      </p:grpSp>
      <p:grpSp>
        <p:nvGrpSpPr>
          <p:cNvPr id="6" name="Agrupar 49"/>
          <p:cNvGrpSpPr/>
          <p:nvPr/>
        </p:nvGrpSpPr>
        <p:grpSpPr>
          <a:xfrm>
            <a:off x="772616" y="2790800"/>
            <a:ext cx="3592414" cy="2438400"/>
            <a:chOff x="533400" y="3352800"/>
            <a:chExt cx="3592414" cy="2438400"/>
          </a:xfrm>
        </p:grpSpPr>
        <p:grpSp>
          <p:nvGrpSpPr>
            <p:cNvPr id="8" name="Agrupar 30"/>
            <p:cNvGrpSpPr/>
            <p:nvPr/>
          </p:nvGrpSpPr>
          <p:grpSpPr>
            <a:xfrm>
              <a:off x="1396290" y="4505523"/>
              <a:ext cx="2729524" cy="1285677"/>
              <a:chOff x="685800" y="4279900"/>
              <a:chExt cx="2729524" cy="1285677"/>
            </a:xfrm>
          </p:grpSpPr>
          <p:pic>
            <p:nvPicPr>
              <p:cNvPr id="26" name="Imagen 25" descr="Atomics_mempos02.eps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5800" y="4279900"/>
                <a:ext cx="2413000" cy="1282700"/>
              </a:xfrm>
              <a:prstGeom prst="rect">
                <a:avLst/>
              </a:prstGeom>
            </p:spPr>
          </p:pic>
          <p:sp>
            <p:nvSpPr>
              <p:cNvPr id="27" name="CuadroTexto 26"/>
              <p:cNvSpPr txBox="1"/>
              <p:nvPr/>
            </p:nvSpPr>
            <p:spPr>
              <a:xfrm>
                <a:off x="1676400" y="5257800"/>
                <a:ext cx="1738924" cy="307777"/>
              </a:xfrm>
              <a:prstGeom prst="rect">
                <a:avLst/>
              </a:prstGeom>
              <a:noFill/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err="1"/>
                  <a:t>Shared</a:t>
                </a:r>
                <a:r>
                  <a:rPr lang="es-ES_tradnl" sz="1400" dirty="0"/>
                  <a:t> </a:t>
                </a:r>
                <a:r>
                  <a:rPr lang="es-ES_tradnl" sz="1400" dirty="0" err="1"/>
                  <a:t>memory</a:t>
                </a:r>
                <a:endParaRPr lang="es-ES_tradnl" sz="1400" dirty="0"/>
              </a:p>
            </p:txBody>
          </p:sp>
        </p:grpSp>
        <p:pic>
          <p:nvPicPr>
            <p:cNvPr id="25" name="Imagen 24" descr="Atomics_bankth02.eps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3400" y="3352800"/>
              <a:ext cx="696814" cy="1081893"/>
            </a:xfrm>
            <a:prstGeom prst="rect">
              <a:avLst/>
            </a:prstGeom>
          </p:spPr>
        </p:pic>
      </p:grpSp>
      <p:grpSp>
        <p:nvGrpSpPr>
          <p:cNvPr id="9" name="Agrupar 37"/>
          <p:cNvGrpSpPr/>
          <p:nvPr/>
        </p:nvGrpSpPr>
        <p:grpSpPr>
          <a:xfrm>
            <a:off x="1687016" y="3334590"/>
            <a:ext cx="618835" cy="622300"/>
            <a:chOff x="1447800" y="3896590"/>
            <a:chExt cx="618835" cy="622300"/>
          </a:xfrm>
        </p:grpSpPr>
        <p:pic>
          <p:nvPicPr>
            <p:cNvPr id="29" name="Imagen 28" descr="Atomics_th0.ep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47800" y="3896590"/>
              <a:ext cx="139700" cy="622300"/>
            </a:xfrm>
            <a:prstGeom prst="rect">
              <a:avLst/>
            </a:prstGeom>
          </p:spPr>
        </p:pic>
        <p:pic>
          <p:nvPicPr>
            <p:cNvPr id="30" name="Imagen 29" descr="Atomics_th1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9635" y="3896590"/>
              <a:ext cx="127000" cy="622300"/>
            </a:xfrm>
            <a:prstGeom prst="rect">
              <a:avLst/>
            </a:prstGeom>
          </p:spPr>
        </p:pic>
      </p:grpSp>
      <p:grpSp>
        <p:nvGrpSpPr>
          <p:cNvPr id="12" name="Agrupar 38"/>
          <p:cNvGrpSpPr/>
          <p:nvPr/>
        </p:nvGrpSpPr>
        <p:grpSpPr>
          <a:xfrm>
            <a:off x="2372816" y="3294180"/>
            <a:ext cx="1663700" cy="645600"/>
            <a:chOff x="2133600" y="3856180"/>
            <a:chExt cx="1663700" cy="645600"/>
          </a:xfrm>
        </p:grpSpPr>
        <p:sp>
          <p:nvSpPr>
            <p:cNvPr id="32" name="CuadroTexto 31"/>
            <p:cNvSpPr txBox="1"/>
            <p:nvPr/>
          </p:nvSpPr>
          <p:spPr>
            <a:xfrm>
              <a:off x="2374900" y="4019378"/>
              <a:ext cx="1422400" cy="307777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s-ES_tradnl" sz="1400" i="1" dirty="0" err="1"/>
                <a:t>t</a:t>
              </a:r>
              <a:r>
                <a:rPr lang="es-ES_tradnl" sz="1400" i="1" baseline="-25000" dirty="0" err="1"/>
                <a:t>base</a:t>
              </a:r>
              <a:endParaRPr lang="es-ES_tradnl" sz="1400" i="1" baseline="-25000" dirty="0"/>
            </a:p>
          </p:txBody>
        </p:sp>
        <p:sp>
          <p:nvSpPr>
            <p:cNvPr id="33" name="Cerrar llave 32"/>
            <p:cNvSpPr/>
            <p:nvPr/>
          </p:nvSpPr>
          <p:spPr>
            <a:xfrm>
              <a:off x="2133600" y="3856180"/>
              <a:ext cx="304800" cy="645600"/>
            </a:xfrm>
            <a:prstGeom prst="rightBrace">
              <a:avLst>
                <a:gd name="adj1" fmla="val 4166"/>
                <a:gd name="adj2" fmla="val 48958"/>
              </a:avLst>
            </a:pr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t" anchorCtr="0"/>
            <a:lstStyle/>
            <a:p>
              <a:endParaRPr lang="es-ES_tradnl" dirty="0"/>
            </a:p>
          </p:txBody>
        </p:sp>
      </p:grpSp>
      <p:grpSp>
        <p:nvGrpSpPr>
          <p:cNvPr id="18" name="Agrupar 31"/>
          <p:cNvGrpSpPr/>
          <p:nvPr/>
        </p:nvGrpSpPr>
        <p:grpSpPr>
          <a:xfrm>
            <a:off x="1698561" y="4559779"/>
            <a:ext cx="6185807" cy="653042"/>
            <a:chOff x="1459345" y="3863110"/>
            <a:chExt cx="6185807" cy="653042"/>
          </a:xfrm>
        </p:grpSpPr>
        <p:sp>
          <p:nvSpPr>
            <p:cNvPr id="35" name="CuadroTexto 34"/>
            <p:cNvSpPr txBox="1"/>
            <p:nvPr/>
          </p:nvSpPr>
          <p:spPr>
            <a:xfrm>
              <a:off x="1459345" y="3863110"/>
              <a:ext cx="2285290" cy="646331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dirty="0">
                  <a:solidFill>
                    <a:srgbClr val="008000"/>
                  </a:solidFill>
                </a:rPr>
                <a:t>No </a:t>
              </a:r>
              <a:r>
                <a:rPr lang="es-ES_tradnl" dirty="0" err="1">
                  <a:solidFill>
                    <a:srgbClr val="008000"/>
                  </a:solidFill>
                </a:rPr>
                <a:t>atomic</a:t>
              </a:r>
              <a:r>
                <a:rPr lang="es-ES_tradnl" dirty="0">
                  <a:solidFill>
                    <a:srgbClr val="008000"/>
                  </a:solidFill>
                </a:rPr>
                <a:t> </a:t>
              </a:r>
              <a:r>
                <a:rPr lang="es-ES_tradnl" dirty="0" err="1">
                  <a:solidFill>
                    <a:srgbClr val="008000"/>
                  </a:solidFill>
                </a:rPr>
                <a:t>conflict</a:t>
              </a:r>
              <a:r>
                <a:rPr lang="es-ES_tradnl" dirty="0">
                  <a:solidFill>
                    <a:srgbClr val="008000"/>
                  </a:solidFill>
                </a:rPr>
                <a:t> = </a:t>
              </a:r>
              <a:r>
                <a:rPr lang="es-ES_tradnl" dirty="0" err="1">
                  <a:solidFill>
                    <a:srgbClr val="008000"/>
                  </a:solidFill>
                </a:rPr>
                <a:t>concurrent</a:t>
              </a:r>
              <a:r>
                <a:rPr lang="es-ES_tradnl" dirty="0">
                  <a:solidFill>
                    <a:srgbClr val="008000"/>
                  </a:solidFill>
                </a:rPr>
                <a:t> </a:t>
              </a:r>
              <a:r>
                <a:rPr lang="es-ES_tradnl" dirty="0" err="1">
                  <a:solidFill>
                    <a:srgbClr val="008000"/>
                  </a:solidFill>
                </a:rPr>
                <a:t>updates</a:t>
              </a:r>
              <a:endParaRPr lang="es-ES_tradnl" dirty="0">
                <a:solidFill>
                  <a:srgbClr val="008000"/>
                </a:solidFill>
              </a:endParaRPr>
            </a:p>
          </p:txBody>
        </p:sp>
        <p:sp>
          <p:nvSpPr>
            <p:cNvPr id="36" name="CuadroTexto 35"/>
            <p:cNvSpPr txBox="1"/>
            <p:nvPr/>
          </p:nvSpPr>
          <p:spPr>
            <a:xfrm>
              <a:off x="5587752" y="3869821"/>
              <a:ext cx="2057400" cy="646331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dirty="0" err="1">
                  <a:solidFill>
                    <a:srgbClr val="FF0000"/>
                  </a:solidFill>
                </a:rPr>
                <a:t>Atomic</a:t>
              </a:r>
              <a:r>
                <a:rPr lang="es-ES_tradnl" dirty="0">
                  <a:solidFill>
                    <a:srgbClr val="FF0000"/>
                  </a:solidFill>
                </a:rPr>
                <a:t> </a:t>
              </a:r>
              <a:r>
                <a:rPr lang="es-ES_tradnl" dirty="0" err="1">
                  <a:solidFill>
                    <a:srgbClr val="FF0000"/>
                  </a:solidFill>
                </a:rPr>
                <a:t>conflict</a:t>
              </a:r>
              <a:r>
                <a:rPr lang="es-ES_tradnl" dirty="0">
                  <a:solidFill>
                    <a:srgbClr val="FF0000"/>
                  </a:solidFill>
                </a:rPr>
                <a:t> = </a:t>
              </a:r>
              <a:r>
                <a:rPr lang="es-ES_tradnl" dirty="0" err="1">
                  <a:solidFill>
                    <a:srgbClr val="FF0000"/>
                  </a:solidFill>
                </a:rPr>
                <a:t>serialized</a:t>
              </a:r>
              <a:r>
                <a:rPr lang="es-ES_tradnl" dirty="0">
                  <a:solidFill>
                    <a:srgbClr val="FF0000"/>
                  </a:solidFill>
                </a:rPr>
                <a:t> </a:t>
              </a:r>
              <a:r>
                <a:rPr lang="es-ES_tradnl" dirty="0" err="1">
                  <a:solidFill>
                    <a:srgbClr val="FF0000"/>
                  </a:solidFill>
                </a:rPr>
                <a:t>updates</a:t>
              </a:r>
              <a:endParaRPr lang="es-ES_tradnl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3BAFDAB2-7D95-EC48-926A-ACCBD4E78B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23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908720"/>
          </a:xfrm>
        </p:spPr>
        <p:txBody>
          <a:bodyPr>
            <a:normAutofit/>
          </a:bodyPr>
          <a:lstStyle/>
          <a:p>
            <a:r>
              <a:rPr lang="en-US" dirty="0"/>
              <a:t>Recall: Uses of Atomic Operations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41885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Computation</a:t>
            </a:r>
          </a:p>
          <a:p>
            <a:pPr lvl="1"/>
            <a:r>
              <a:rPr lang="en-US" sz="2000" dirty="0"/>
              <a:t>Atomics on an array that will be the output of the kernel</a:t>
            </a:r>
          </a:p>
          <a:p>
            <a:pPr lvl="1"/>
            <a:r>
              <a:rPr lang="en-US" sz="2000" dirty="0"/>
              <a:t>Example</a:t>
            </a:r>
          </a:p>
          <a:p>
            <a:pPr lvl="2"/>
            <a:r>
              <a:rPr lang="en-US" sz="1800" dirty="0"/>
              <a:t>Histogram, reduction</a:t>
            </a:r>
          </a:p>
          <a:p>
            <a:pPr lvl="2"/>
            <a:endParaRPr lang="en-US" sz="1800" dirty="0"/>
          </a:p>
          <a:p>
            <a:r>
              <a:rPr lang="en-US" sz="2400" dirty="0">
                <a:solidFill>
                  <a:srgbClr val="0070C0"/>
                </a:solidFill>
              </a:rPr>
              <a:t>Synchronization</a:t>
            </a:r>
          </a:p>
          <a:p>
            <a:pPr lvl="1"/>
            <a:r>
              <a:rPr lang="en-US" sz="2000" dirty="0"/>
              <a:t>Atomics on memory locations that are used for synchronization or coordination</a:t>
            </a:r>
          </a:p>
          <a:p>
            <a:pPr lvl="1"/>
            <a:r>
              <a:rPr lang="en-US" sz="2000" dirty="0"/>
              <a:t>Example</a:t>
            </a:r>
          </a:p>
          <a:p>
            <a:pPr lvl="2"/>
            <a:r>
              <a:rPr lang="en-US" sz="1800" dirty="0"/>
              <a:t>Counters, locks, flags…</a:t>
            </a:r>
          </a:p>
          <a:p>
            <a:endParaRPr lang="en-US" sz="2353" dirty="0"/>
          </a:p>
          <a:p>
            <a:r>
              <a:rPr lang="en-US" sz="2353" dirty="0"/>
              <a:t>Use them to prevent </a:t>
            </a:r>
            <a:r>
              <a:rPr lang="en-US" sz="2353" dirty="0">
                <a:solidFill>
                  <a:srgbClr val="C00000"/>
                </a:solidFill>
              </a:rPr>
              <a:t>data races </a:t>
            </a:r>
            <a:r>
              <a:rPr lang="en-US" sz="2353" dirty="0"/>
              <a:t>when more than one thread need to update the same memory location</a:t>
            </a:r>
          </a:p>
          <a:p>
            <a:endParaRPr lang="en-US" sz="2353" dirty="0"/>
          </a:p>
          <a:p>
            <a:pPr>
              <a:buNone/>
            </a:pPr>
            <a:endParaRPr lang="en-US" sz="2353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3B3B672-FA7F-0442-AF8B-4E3E912C95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7136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3981" y="908720"/>
            <a:ext cx="8566491" cy="4756150"/>
          </a:xfrm>
        </p:spPr>
        <p:txBody>
          <a:bodyPr>
            <a:normAutofit/>
          </a:bodyPr>
          <a:lstStyle/>
          <a:p>
            <a:pPr marL="342900" lvl="1" indent="-342900"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sz="2400" dirty="0">
                <a:ea typeface="+mn-ea"/>
                <a:cs typeface="+mn-cs"/>
              </a:rPr>
              <a:t>Histograms are widely used in </a:t>
            </a:r>
            <a:r>
              <a:rPr lang="en-US" sz="2400" dirty="0">
                <a:solidFill>
                  <a:srgbClr val="00B050"/>
                </a:solidFill>
                <a:ea typeface="+mn-ea"/>
                <a:cs typeface="+mn-cs"/>
              </a:rPr>
              <a:t>image processing</a:t>
            </a:r>
          </a:p>
          <a:p>
            <a:pPr lvl="1"/>
            <a:r>
              <a:rPr lang="en-US" sz="2000" dirty="0"/>
              <a:t>Some </a:t>
            </a:r>
            <a:r>
              <a:rPr lang="en-US" sz="2000" dirty="0">
                <a:solidFill>
                  <a:srgbClr val="0070C0"/>
                </a:solidFill>
              </a:rPr>
              <a:t>computation before voting </a:t>
            </a:r>
            <a:r>
              <a:rPr lang="en-US" sz="2000" dirty="0"/>
              <a:t>in the histogram may be needed</a:t>
            </a:r>
          </a:p>
          <a:p>
            <a:pPr marL="695325" lvl="2" indent="-342900">
              <a:spcAft>
                <a:spcPts val="600"/>
              </a:spcAft>
            </a:pPr>
            <a:endParaRPr lang="en-US" dirty="0">
              <a:ea typeface="+mn-ea"/>
              <a:cs typeface="+mn-cs"/>
            </a:endParaRPr>
          </a:p>
          <a:p>
            <a:pPr marL="695325" lvl="2" indent="-342900">
              <a:spcAft>
                <a:spcPts val="600"/>
              </a:spcAft>
            </a:pPr>
            <a:endParaRPr lang="en-US" dirty="0">
              <a:ea typeface="+mn-ea"/>
              <a:cs typeface="+mn-cs"/>
            </a:endParaRPr>
          </a:p>
          <a:p>
            <a:pPr marL="695325" lvl="2" indent="-342900">
              <a:spcAft>
                <a:spcPts val="600"/>
              </a:spcAft>
            </a:pPr>
            <a:endParaRPr lang="en-US" dirty="0">
              <a:ea typeface="+mn-ea"/>
              <a:cs typeface="+mn-cs"/>
            </a:endParaRPr>
          </a:p>
          <a:p>
            <a:pPr lvl="1"/>
            <a:r>
              <a:rPr lang="en-US" sz="2000" dirty="0"/>
              <a:t>Parallel threads frequently incur </a:t>
            </a:r>
            <a:r>
              <a:rPr lang="en-US" sz="2000" dirty="0">
                <a:solidFill>
                  <a:srgbClr val="C00000"/>
                </a:solidFill>
              </a:rPr>
              <a:t>atomic conflicts </a:t>
            </a:r>
            <a:r>
              <a:rPr lang="en-US" sz="2000" dirty="0"/>
              <a:t>in image histogram computation</a:t>
            </a:r>
          </a:p>
          <a:p>
            <a:pPr marL="0" lvl="1" indent="0">
              <a:spcAft>
                <a:spcPts val="600"/>
              </a:spcAft>
              <a:buNone/>
            </a:pPr>
            <a:endParaRPr lang="en-US" sz="2400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" y="1897228"/>
            <a:ext cx="8244000" cy="11717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marL="0" marR="0" lvl="0" indent="0" algn="l" defTabSz="4492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For (each pixel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i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 in image I){</a:t>
            </a:r>
          </a:p>
          <a:p>
            <a:pPr marL="457200" marR="0" lvl="1" indent="0" algn="l" defTabSz="4492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Pixel =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I[i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]			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// Read pixel</a:t>
            </a:r>
          </a:p>
          <a:p>
            <a:pPr marL="457200" marR="0" lvl="1" indent="0" algn="l" defTabSz="4492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Pixel’ =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Computation(Pixel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)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	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// Optional computation</a:t>
            </a:r>
          </a:p>
          <a:p>
            <a:pPr marL="457200" marR="0" lvl="1" indent="0" algn="l" defTabSz="4492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Histogram[Pixel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’]++		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// Vote in histogram bin</a:t>
            </a:r>
          </a:p>
          <a:p>
            <a:pPr marL="0" marR="0" lvl="0" indent="0" algn="l" defTabSz="4492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-111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"/>
                <a:ea typeface="Arial" pitchFamily="-111" charset="0"/>
                <a:cs typeface="Courier"/>
              </a:rPr>
              <a:t>}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urier"/>
              <a:ea typeface="Arial" pitchFamily="-111" charset="0"/>
              <a:cs typeface="Courier"/>
            </a:endParaRPr>
          </a:p>
        </p:txBody>
      </p:sp>
      <p:pic>
        <p:nvPicPr>
          <p:cNvPr id="11" name="Imagen 10" descr="Apps_histogram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266" y="3799534"/>
            <a:ext cx="3531468" cy="2509785"/>
          </a:xfrm>
          <a:prstGeom prst="rect">
            <a:avLst/>
          </a:prstGeom>
        </p:spPr>
      </p:pic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179512" y="0"/>
            <a:ext cx="8567936" cy="908720"/>
          </a:xfrm>
        </p:spPr>
        <p:txBody>
          <a:bodyPr>
            <a:normAutofit/>
          </a:bodyPr>
          <a:lstStyle/>
          <a:p>
            <a:r>
              <a:rPr lang="en-US" dirty="0"/>
              <a:t>Image Histogram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E923B5B4-B8A4-7E44-BE46-5D3B92154C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07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Hierarchy in CUDA Programs</a:t>
            </a:r>
          </a:p>
        </p:txBody>
      </p:sp>
      <p:pic>
        <p:nvPicPr>
          <p:cNvPr id="6" name="Imagen 5" descr="CUDA_progmodel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518" y="1341288"/>
            <a:ext cx="6694965" cy="4680000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3536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18457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7 versions in CUDA samples: Tree-based reduction in shared memory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Version 0: No whole warps active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Version 1: Contiguous threads, but many bank conflicts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Version 2: No bank conflicts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Version 3: First level of reduction when reading from global memory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Version 4: Warp shuffle or unrolling of final warp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Version 5: Warp shuffle or complete unrolling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Version 6: Multiple elements per thread sequentially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908720"/>
          </a:xfrm>
        </p:spPr>
        <p:txBody>
          <a:bodyPr>
            <a:normAutofit/>
          </a:bodyPr>
          <a:lstStyle/>
          <a:p>
            <a:r>
              <a:rPr lang="en-US" dirty="0"/>
              <a:t>Optimized Parallel Reduction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FA1E57-4DDD-EA40-BEE1-2E5F5232297F}"/>
              </a:ext>
            </a:extLst>
          </p:cNvPr>
          <p:cNvSpPr txBox="1"/>
          <p:nvPr/>
        </p:nvSpPr>
        <p:spPr>
          <a:xfrm>
            <a:off x="192954" y="6381328"/>
            <a:ext cx="76177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1100" dirty="0" err="1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docs.nvidia.com</a:t>
            </a:r>
            <a:r>
              <a:rPr lang="en-US" sz="110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100" dirty="0" err="1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cuda</a:t>
            </a:r>
            <a:r>
              <a:rPr lang="en-US" sz="110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100" dirty="0" err="1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cuda</a:t>
            </a:r>
            <a:r>
              <a:rPr lang="en-US" sz="1100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-samples/</a:t>
            </a:r>
            <a:r>
              <a:rPr lang="en-US" sz="1100" dirty="0" err="1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index.html#cuda-parallel-reduction</a:t>
            </a:r>
            <a:endParaRPr lang="en-US" sz="1100" dirty="0">
              <a:solidFill>
                <a:srgbClr val="0000FF"/>
              </a:solidFill>
            </a:endParaRPr>
          </a:p>
          <a:p>
            <a:r>
              <a:rPr lang="en-US" sz="1100" dirty="0"/>
              <a:t>Harris, “Optimizing Parallel Reduction in CUDA,” </a:t>
            </a:r>
            <a:r>
              <a:rPr lang="en-US" sz="110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1100" dirty="0" err="1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developer.download.nvidia.com</a:t>
            </a:r>
            <a:r>
              <a:rPr lang="en-US" sz="110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/assets/</a:t>
            </a:r>
            <a:r>
              <a:rPr lang="en-US" sz="1100" dirty="0" err="1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cuda</a:t>
            </a:r>
            <a:r>
              <a:rPr lang="en-US" sz="1100" dirty="0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/files/</a:t>
            </a:r>
            <a:r>
              <a:rPr lang="en-US" sz="1100" dirty="0" err="1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reduction.pdf</a:t>
            </a:r>
            <a:endParaRPr lang="en-US" sz="1100" dirty="0">
              <a:solidFill>
                <a:srgbClr val="0000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196D6E67-D5F5-674A-B0A4-79F40BD5C5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40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reduction0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000" y="942225"/>
            <a:ext cx="4536000" cy="5413936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908720"/>
          </a:xfrm>
        </p:spPr>
        <p:txBody>
          <a:bodyPr>
            <a:normAutofit/>
          </a:bodyPr>
          <a:lstStyle/>
          <a:p>
            <a:r>
              <a:rPr lang="en-US" dirty="0"/>
              <a:t>7 Versions of Reduction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C4EC45E2-619A-E94E-8FCD-6B61826191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3537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18457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3 new versions of reduction based on 3 previous versions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Version 0: No whole warps active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Version 3: First level of reduction when reading from global memory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Version 6: Multiple elements per thread sequentially</a:t>
            </a:r>
          </a:p>
          <a:p>
            <a:pPr>
              <a:spcAft>
                <a:spcPts val="600"/>
              </a:spcAft>
            </a:pPr>
            <a:r>
              <a:rPr lang="en-US" dirty="0"/>
              <a:t>New versions 7, 8, and 9</a:t>
            </a:r>
          </a:p>
          <a:p>
            <a:pPr lvl="1">
              <a:spcAft>
                <a:spcPts val="600"/>
              </a:spcAft>
            </a:pPr>
            <a:r>
              <a:rPr lang="en-US" dirty="0">
                <a:solidFill>
                  <a:srgbClr val="00B050"/>
                </a:solidFill>
              </a:rPr>
              <a:t>Replace the </a:t>
            </a:r>
            <a:r>
              <a:rPr lang="en-US" dirty="0">
                <a:solidFill>
                  <a:srgbClr val="00B050"/>
                </a:solidFill>
                <a:latin typeface="Courier" pitchFamily="2" charset="0"/>
              </a:rPr>
              <a:t>for</a:t>
            </a:r>
            <a:r>
              <a:rPr lang="en-US" dirty="0">
                <a:solidFill>
                  <a:srgbClr val="00B050"/>
                </a:solidFill>
              </a:rPr>
              <a:t> loop (tree-based reduction) with one shared memory atomic operation per thread</a:t>
            </a:r>
          </a:p>
          <a:p>
            <a:pPr lvl="1">
              <a:spcAft>
                <a:spcPts val="600"/>
              </a:spcAft>
            </a:pPr>
            <a:endParaRPr lang="en-US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908720"/>
          </a:xfrm>
        </p:spPr>
        <p:txBody>
          <a:bodyPr>
            <a:normAutofit/>
          </a:bodyPr>
          <a:lstStyle/>
          <a:p>
            <a:r>
              <a:rPr lang="en-US" dirty="0"/>
              <a:t>Reduction with Atomic Operations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5923E8A-B28C-CF44-A322-67A76A1A32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5760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reduction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919338"/>
            <a:ext cx="4572000" cy="5455004"/>
          </a:xfrm>
          <a:prstGeom prst="rect">
            <a:avLst/>
          </a:prstGeom>
        </p:spPr>
      </p:pic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901346"/>
          </a:xfrm>
        </p:spPr>
        <p:txBody>
          <a:bodyPr>
            <a:normAutofit/>
          </a:bodyPr>
          <a:lstStyle/>
          <a:p>
            <a:r>
              <a:rPr lang="en-US" dirty="0"/>
              <a:t>10 Versions of Reduction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D8E93136-289D-374E-BA6A-808F6663CE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7229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reduction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919338"/>
            <a:ext cx="4572000" cy="5455004"/>
          </a:xfrm>
          <a:prstGeom prst="rect">
            <a:avLst/>
          </a:prstGeom>
        </p:spPr>
      </p:pic>
      <p:pic>
        <p:nvPicPr>
          <p:cNvPr id="9" name="Imagen 8" descr="reduction_loc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0" y="1932196"/>
            <a:ext cx="5905500" cy="2374900"/>
          </a:xfrm>
          <a:prstGeom prst="rect">
            <a:avLst/>
          </a:prstGeom>
        </p:spPr>
      </p:pic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901346"/>
          </a:xfrm>
        </p:spPr>
        <p:txBody>
          <a:bodyPr>
            <a:normAutofit/>
          </a:bodyPr>
          <a:lstStyle/>
          <a:p>
            <a:r>
              <a:rPr lang="en-US" dirty="0"/>
              <a:t>10 Versions of Reduction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107504" y="4437112"/>
            <a:ext cx="2067522" cy="830997"/>
          </a:xfrm>
          <a:prstGeom prst="rect">
            <a:avLst/>
          </a:prstGeom>
          <a:noFill/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We save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lines of code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AE88F941-ED6C-A044-8765-7416BC4014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5507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110" y="0"/>
            <a:ext cx="8523354" cy="908720"/>
          </a:xfrm>
        </p:spPr>
        <p:txBody>
          <a:bodyPr/>
          <a:lstStyle/>
          <a:p>
            <a:r>
              <a:rPr lang="en-US" dirty="0"/>
              <a:t>Search Space of Parallel Reduction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276" y="1123319"/>
            <a:ext cx="7265448" cy="42498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41930" y="5549170"/>
            <a:ext cx="4260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Over 85 different versions possible!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118CEA-B190-7F4D-8028-483F3A074082}"/>
              </a:ext>
            </a:extLst>
          </p:cNvPr>
          <p:cNvSpPr txBox="1"/>
          <p:nvPr/>
        </p:nvSpPr>
        <p:spPr>
          <a:xfrm>
            <a:off x="192954" y="6381328"/>
            <a:ext cx="86275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Garcia de Gonzalo et al., “Automatic Generation of Warp-Level Primitives and Atomic Instructions for Fast and Portable Parallel Reduction on GPUs,” CGO 2019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6DC4BC23-38B9-7947-8F02-74DA498FEB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8891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184576"/>
          </a:xfrm>
        </p:spPr>
        <p:txBody>
          <a:bodyPr>
            <a:normAutofit/>
          </a:bodyPr>
          <a:lstStyle/>
          <a:p>
            <a:r>
              <a:rPr lang="en-US" sz="1800" dirty="0"/>
              <a:t>Simon Garcia De Gonzalo, </a:t>
            </a:r>
            <a:r>
              <a:rPr lang="en-US" sz="1800" dirty="0" err="1"/>
              <a:t>Sitao</a:t>
            </a:r>
            <a:r>
              <a:rPr lang="en-US" sz="1800" dirty="0"/>
              <a:t> Huang, Juan Gomez-Luna, Simon Hammond, </a:t>
            </a:r>
            <a:r>
              <a:rPr lang="en-US" sz="1800" dirty="0" err="1"/>
              <a:t>Onur</a:t>
            </a:r>
            <a:r>
              <a:rPr lang="en-US" sz="1800" dirty="0"/>
              <a:t> </a:t>
            </a:r>
            <a:r>
              <a:rPr lang="en-US" sz="1800" dirty="0" err="1"/>
              <a:t>Mutlu</a:t>
            </a:r>
            <a:r>
              <a:rPr lang="en-US" sz="1800" dirty="0"/>
              <a:t>, and Wen-</a:t>
            </a:r>
            <a:r>
              <a:rPr lang="en-US" sz="1800" dirty="0" err="1"/>
              <a:t>mei</a:t>
            </a:r>
            <a:r>
              <a:rPr lang="en-US" sz="1800" dirty="0"/>
              <a:t> </a:t>
            </a:r>
            <a:r>
              <a:rPr lang="en-US" sz="1800" dirty="0" err="1"/>
              <a:t>Hwu</a:t>
            </a:r>
            <a:r>
              <a:rPr lang="en-US" sz="1800" dirty="0"/>
              <a:t>,</a:t>
            </a:r>
            <a:br>
              <a:rPr lang="en-US" sz="1800" dirty="0"/>
            </a:br>
            <a:r>
              <a:rPr lang="en-US" sz="1800" b="1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"Automatic Generation of Warp-Level Primitives and Atomic Instructions for Fast and Portable Parallel Reduction on GPUs"</a:t>
            </a:r>
            <a:r>
              <a:rPr lang="en-US" sz="1800" dirty="0">
                <a:solidFill>
                  <a:srgbClr val="0000FF"/>
                </a:solidFill>
              </a:rPr>
              <a:t> </a:t>
            </a:r>
            <a:br>
              <a:rPr lang="en-US" sz="1800" dirty="0">
                <a:solidFill>
                  <a:srgbClr val="0000FF"/>
                </a:solidFill>
              </a:rPr>
            </a:br>
            <a:r>
              <a:rPr lang="en-US" sz="1800" i="1" dirty="0"/>
              <a:t>Proceedings of the </a:t>
            </a:r>
            <a:r>
              <a:rPr lang="en-US" sz="1800" i="1" dirty="0">
                <a:hlinkClick r:id="rId3"/>
              </a:rPr>
              <a:t>International Symposium on Code Generation and Optimization </a:t>
            </a:r>
            <a:r>
              <a:rPr lang="en-US" sz="1800" i="1" dirty="0"/>
              <a:t>(</a:t>
            </a:r>
            <a:r>
              <a:rPr lang="en-US" sz="1800" b="1" i="1" dirty="0"/>
              <a:t>CGO</a:t>
            </a:r>
            <a:r>
              <a:rPr lang="en-US" sz="1800" i="1" dirty="0"/>
              <a:t>)</a:t>
            </a:r>
            <a:r>
              <a:rPr lang="en-US" sz="1800" dirty="0"/>
              <a:t>, Washington, DC, USA, February 2019.  </a:t>
            </a:r>
            <a:br>
              <a:rPr lang="en-US" sz="1800" dirty="0"/>
            </a:br>
            <a:r>
              <a:rPr lang="en-US" sz="1800" dirty="0"/>
              <a:t>[</a:t>
            </a:r>
            <a:r>
              <a:rPr lang="en-US" sz="1800" dirty="0">
                <a:hlinkClick r:id="rId4"/>
              </a:rPr>
              <a:t>Slides (pptx)</a:t>
            </a:r>
            <a:r>
              <a:rPr lang="en-US" sz="1800" dirty="0"/>
              <a:t> </a:t>
            </a:r>
            <a:r>
              <a:rPr lang="en-US" sz="1800" dirty="0">
                <a:hlinkClick r:id="rId5"/>
              </a:rPr>
              <a:t>(pdf)</a:t>
            </a:r>
            <a:r>
              <a:rPr lang="en-US" sz="1800" dirty="0"/>
              <a:t>]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908720"/>
          </a:xfrm>
        </p:spPr>
        <p:txBody>
          <a:bodyPr>
            <a:normAutofit/>
          </a:bodyPr>
          <a:lstStyle/>
          <a:p>
            <a:r>
              <a:rPr lang="en-US" dirty="0"/>
              <a:t>Automatic Generation of Parallel Reduction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8BE41E-49F1-114A-BD83-3DFB276CDE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712" y="3140968"/>
            <a:ext cx="7470576" cy="3069593"/>
          </a:xfrm>
          <a:prstGeom prst="rect">
            <a:avLst/>
          </a:prstGeom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7B1A16A-8947-6E48-8E5A-1C95648782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6233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FAB33FE9-CE4D-E646-BDFC-4A3040F3B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184576"/>
          </a:xfrm>
        </p:spPr>
        <p:txBody>
          <a:bodyPr>
            <a:normAutofit/>
          </a:bodyPr>
          <a:lstStyle/>
          <a:p>
            <a:r>
              <a:rPr lang="en-US" sz="2200" dirty="0"/>
              <a:t>Reduction can be expressed as a dot product operation and get </a:t>
            </a:r>
            <a:r>
              <a:rPr lang="en-US" sz="2200" dirty="0">
                <a:solidFill>
                  <a:srgbClr val="00B050"/>
                </a:solidFill>
              </a:rPr>
              <a:t>accelerated by GPU tensor core units</a:t>
            </a:r>
          </a:p>
          <a:p>
            <a:pPr lvl="1"/>
            <a:r>
              <a:rPr lang="en-US" sz="2000" dirty="0">
                <a:latin typeface="Courier" pitchFamily="2" charset="0"/>
              </a:rPr>
              <a:t>sum = A</a:t>
            </a:r>
            <a:r>
              <a:rPr lang="en-US" sz="2000" baseline="-25000" dirty="0">
                <a:latin typeface="Courier" pitchFamily="2" charset="0"/>
              </a:rPr>
              <a:t>0</a:t>
            </a:r>
            <a:r>
              <a:rPr lang="en-US" sz="2000" dirty="0">
                <a:latin typeface="Courier" pitchFamily="2" charset="0"/>
              </a:rPr>
              <a:t> * B</a:t>
            </a:r>
            <a:r>
              <a:rPr lang="en-US" sz="2000" baseline="-25000" dirty="0">
                <a:latin typeface="Courier" pitchFamily="2" charset="0"/>
              </a:rPr>
              <a:t>0</a:t>
            </a:r>
            <a:r>
              <a:rPr lang="en-US" sz="2000" dirty="0">
                <a:latin typeface="Courier" pitchFamily="2" charset="0"/>
              </a:rPr>
              <a:t> + A</a:t>
            </a:r>
            <a:r>
              <a:rPr lang="en-US" sz="2000" baseline="-25000" dirty="0">
                <a:latin typeface="Courier" pitchFamily="2" charset="0"/>
              </a:rPr>
              <a:t>1</a:t>
            </a:r>
            <a:r>
              <a:rPr lang="en-US" sz="2000" dirty="0">
                <a:latin typeface="Courier" pitchFamily="2" charset="0"/>
              </a:rPr>
              <a:t> * B</a:t>
            </a:r>
            <a:r>
              <a:rPr lang="en-US" sz="2000" baseline="-25000" dirty="0">
                <a:latin typeface="Courier" pitchFamily="2" charset="0"/>
              </a:rPr>
              <a:t>1 </a:t>
            </a:r>
            <a:r>
              <a:rPr lang="en-US" sz="2000" dirty="0">
                <a:latin typeface="Courier" pitchFamily="2" charset="0"/>
              </a:rPr>
              <a:t>+ … + A</a:t>
            </a:r>
            <a:r>
              <a:rPr lang="en-US" sz="2000" baseline="-25000" dirty="0">
                <a:latin typeface="Courier" pitchFamily="2" charset="0"/>
              </a:rPr>
              <a:t>N-1</a:t>
            </a:r>
            <a:r>
              <a:rPr lang="en-US" sz="2000" dirty="0">
                <a:latin typeface="Courier" pitchFamily="2" charset="0"/>
              </a:rPr>
              <a:t> * B</a:t>
            </a:r>
            <a:r>
              <a:rPr lang="en-US" sz="2000" baseline="-25000" dirty="0">
                <a:latin typeface="Courier" pitchFamily="2" charset="0"/>
              </a:rPr>
              <a:t>N-1</a:t>
            </a:r>
          </a:p>
          <a:p>
            <a:pPr lvl="1"/>
            <a:r>
              <a:rPr lang="en-US" sz="2000" dirty="0"/>
              <a:t>With all </a:t>
            </a:r>
            <a:r>
              <a:rPr lang="en-US" sz="2000" dirty="0">
                <a:latin typeface="Courier" pitchFamily="2" charset="0"/>
              </a:rPr>
              <a:t>B</a:t>
            </a:r>
            <a:r>
              <a:rPr lang="en-US" sz="2000" baseline="-25000" dirty="0">
                <a:latin typeface="Courier" pitchFamily="2" charset="0"/>
              </a:rPr>
              <a:t>i</a:t>
            </a:r>
            <a:r>
              <a:rPr lang="en-US" sz="2000" dirty="0">
                <a:latin typeface="Courier" pitchFamily="2" charset="0"/>
              </a:rPr>
              <a:t> = 1</a:t>
            </a:r>
            <a:r>
              <a:rPr lang="en-US" sz="2000" dirty="0"/>
              <a:t>, the result will be the sum of array </a:t>
            </a:r>
            <a:r>
              <a:rPr lang="en-US" sz="2000" dirty="0">
                <a:latin typeface="Courier" pitchFamily="2" charset="0"/>
              </a:rPr>
              <a:t>A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908720"/>
          </a:xfrm>
        </p:spPr>
        <p:txBody>
          <a:bodyPr>
            <a:normAutofit/>
          </a:bodyPr>
          <a:lstStyle/>
          <a:p>
            <a:r>
              <a:rPr lang="en-US" dirty="0"/>
              <a:t>Parallel Reduction with Tensor Cores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0A1801-2556-6243-AABE-7EF18A843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68" y="3040348"/>
            <a:ext cx="8748464" cy="2692908"/>
          </a:xfrm>
          <a:prstGeom prst="rect">
            <a:avLst/>
          </a:prstGeom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EE87B388-D9F7-3F46-870B-50AC3FA429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594703-842D-BE41-9AF0-496458107D7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07A602-5F72-8B4F-A08A-C31D047FCA66}"/>
              </a:ext>
            </a:extLst>
          </p:cNvPr>
          <p:cNvSpPr txBox="1"/>
          <p:nvPr/>
        </p:nvSpPr>
        <p:spPr>
          <a:xfrm>
            <a:off x="192954" y="6381328"/>
            <a:ext cx="86275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Dakkak</a:t>
            </a:r>
            <a:r>
              <a:rPr lang="en-US" sz="1100" dirty="0"/>
              <a:t> et al., “Accelerating Reduction and Scan Using Tensor Core Units,” ICS 2019</a:t>
            </a:r>
          </a:p>
        </p:txBody>
      </p:sp>
    </p:spTree>
    <p:extLst>
      <p:ext uri="{BB962C8B-B14F-4D97-AF65-F5344CB8AC3E}">
        <p14:creationId xmlns:p14="http://schemas.microsoft.com/office/powerpoint/2010/main" val="35392203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/>
              <a:t>Recommended Readings (I)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1124744"/>
            <a:ext cx="8735888" cy="5256584"/>
          </a:xfrm>
        </p:spPr>
        <p:txBody>
          <a:bodyPr>
            <a:normAutofit/>
          </a:bodyPr>
          <a:lstStyle/>
          <a:p>
            <a:r>
              <a:rPr lang="en-US" altLang="en-US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Hwu</a:t>
            </a:r>
            <a:r>
              <a:rPr lang="en-US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and Kirk, </a:t>
            </a:r>
            <a:r>
              <a:rPr lang="ja-JP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Programming Massively Parallel Processors</a:t>
            </a:r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,</a:t>
            </a:r>
            <a:r>
              <a:rPr lang="ja-JP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Third Edition, 2017</a:t>
            </a:r>
          </a:p>
          <a:p>
            <a:pPr lvl="1"/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Chapter 5: Performance considerations</a:t>
            </a:r>
          </a:p>
          <a:p>
            <a:pPr lvl="1"/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Chapter 9 - Parallel patterns —</a:t>
            </a:r>
          </a:p>
          <a:p>
            <a:pPr marL="344487" lvl="1" indent="0">
              <a:buNone/>
            </a:pPr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parallel histogram computation: </a:t>
            </a:r>
          </a:p>
          <a:p>
            <a:pPr marL="344487" lvl="1" indent="0">
              <a:buNone/>
            </a:pPr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An introduction to atomic operations </a:t>
            </a:r>
          </a:p>
          <a:p>
            <a:pPr marL="344487" lvl="1" indent="0">
              <a:buNone/>
            </a:pPr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and privatization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48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6EFC1E-40D3-8B48-BF55-90304E676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3069" y="2355206"/>
            <a:ext cx="367240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241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 dirty="0"/>
              <a:t>Recommended Readings (II)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28600" y="1124744"/>
            <a:ext cx="8735888" cy="5256584"/>
          </a:xfrm>
        </p:spPr>
        <p:txBody>
          <a:bodyPr>
            <a:normAutofit/>
          </a:bodyPr>
          <a:lstStyle/>
          <a:p>
            <a:r>
              <a:rPr lang="en-US" altLang="en-US" dirty="0" err="1">
                <a:solidFill>
                  <a:srgbClr val="000000"/>
                </a:solidFill>
                <a:ea typeface="ＭＳ Ｐゴシック" panose="020B0600070205080204" pitchFamily="34" charset="-128"/>
              </a:rPr>
              <a:t>Hwu</a:t>
            </a:r>
            <a:r>
              <a:rPr lang="en-US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and Kirk and El Hajj, </a:t>
            </a:r>
            <a:r>
              <a:rPr lang="ja-JP" altLang="en-US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Programming Massively Parallel Processors</a:t>
            </a:r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,</a:t>
            </a:r>
            <a:r>
              <a:rPr lang="ja-JP" altLang="en-US">
                <a:solidFill>
                  <a:srgbClr val="000000"/>
                </a:solidFill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 Fourth Edition, 2022</a:t>
            </a:r>
          </a:p>
          <a:p>
            <a:pPr lvl="1"/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Chapter 6 - Performance considerations</a:t>
            </a:r>
          </a:p>
          <a:p>
            <a:pPr lvl="1"/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Chapter 10 - Reduction: And </a:t>
            </a:r>
          </a:p>
          <a:p>
            <a:pPr marL="344487" lvl="1" indent="0">
              <a:buNone/>
            </a:pPr>
            <a:r>
              <a:rPr lang="en-US" altLang="ja-JP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minimizing divergence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49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9ECA4F-0857-4944-8DAA-C32FBBBB3B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503" y="2423490"/>
            <a:ext cx="2894697" cy="3587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503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Latency Hiding and Occupancy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1521" y="908720"/>
            <a:ext cx="8640960" cy="5472534"/>
          </a:xfrm>
        </p:spPr>
        <p:txBody>
          <a:bodyPr>
            <a:normAutofit/>
          </a:bodyPr>
          <a:lstStyle/>
          <a:p>
            <a:r>
              <a:rPr lang="en-US" sz="2200" dirty="0">
                <a:solidFill>
                  <a:srgbClr val="00B050"/>
                </a:solidFill>
              </a:rPr>
              <a:t>FGMT</a:t>
            </a:r>
            <a:r>
              <a:rPr lang="en-US" sz="2200" dirty="0"/>
              <a:t> can hide </a:t>
            </a:r>
            <a:r>
              <a:rPr lang="en-US" sz="2200" dirty="0">
                <a:solidFill>
                  <a:srgbClr val="FF0000"/>
                </a:solidFill>
              </a:rPr>
              <a:t>long latency operations </a:t>
            </a:r>
            <a:r>
              <a:rPr lang="en-US" sz="2200" dirty="0"/>
              <a:t>(e.g., memory accesses)</a:t>
            </a:r>
            <a:endParaRPr lang="en-US" sz="2200" dirty="0">
              <a:solidFill>
                <a:srgbClr val="0000FF"/>
              </a:solidFill>
            </a:endParaRPr>
          </a:p>
          <a:p>
            <a:r>
              <a:rPr lang="en-US" sz="2200" dirty="0">
                <a:solidFill>
                  <a:srgbClr val="0000FF"/>
                </a:solidFill>
              </a:rPr>
              <a:t>Occupancy</a:t>
            </a:r>
            <a:r>
              <a:rPr lang="en-US" sz="2200" dirty="0"/>
              <a:t>: ratio of </a:t>
            </a:r>
            <a:r>
              <a:rPr lang="en-US" sz="2200" dirty="0">
                <a:solidFill>
                  <a:srgbClr val="00B050"/>
                </a:solidFill>
              </a:rPr>
              <a:t>active warps </a:t>
            </a:r>
            <a:r>
              <a:rPr lang="en-US" sz="2200" dirty="0"/>
              <a:t>to the maximum number of warps per GPU core</a:t>
            </a:r>
          </a:p>
        </p:txBody>
      </p:sp>
      <p:grpSp>
        <p:nvGrpSpPr>
          <p:cNvPr id="7" name="Agrupar 29"/>
          <p:cNvGrpSpPr/>
          <p:nvPr/>
        </p:nvGrpSpPr>
        <p:grpSpPr>
          <a:xfrm>
            <a:off x="683568" y="2060848"/>
            <a:ext cx="1981200" cy="4038850"/>
            <a:chOff x="685800" y="2647111"/>
            <a:chExt cx="1981200" cy="3753689"/>
          </a:xfrm>
        </p:grpSpPr>
        <p:pic>
          <p:nvPicPr>
            <p:cNvPr id="8" name="Imagen 7" descr="Multi_exec_1.ep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2997200"/>
              <a:ext cx="1816100" cy="3403600"/>
            </a:xfrm>
            <a:prstGeom prst="rect">
              <a:avLst/>
            </a:prstGeom>
          </p:spPr>
        </p:pic>
        <p:sp>
          <p:nvSpPr>
            <p:cNvPr id="9" name="CuadroTexto 8"/>
            <p:cNvSpPr txBox="1"/>
            <p:nvPr/>
          </p:nvSpPr>
          <p:spPr>
            <a:xfrm>
              <a:off x="1079500" y="2647111"/>
              <a:ext cx="1587500" cy="256481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s-ES_tradnl" sz="1400" dirty="0"/>
                <a:t>4 active </a:t>
              </a:r>
              <a:r>
                <a:rPr lang="es-ES_tradnl" sz="1400" dirty="0" err="1"/>
                <a:t>warps</a:t>
              </a:r>
              <a:endParaRPr lang="es-ES_tradnl" sz="1400" dirty="0"/>
            </a:p>
          </p:txBody>
        </p:sp>
      </p:grpSp>
      <p:grpSp>
        <p:nvGrpSpPr>
          <p:cNvPr id="10" name="Agrupar 30"/>
          <p:cNvGrpSpPr/>
          <p:nvPr/>
        </p:nvGrpSpPr>
        <p:grpSpPr>
          <a:xfrm>
            <a:off x="5033318" y="2060848"/>
            <a:ext cx="2038350" cy="4032004"/>
            <a:chOff x="5035550" y="2647665"/>
            <a:chExt cx="2038350" cy="3753135"/>
          </a:xfrm>
        </p:grpSpPr>
        <p:pic>
          <p:nvPicPr>
            <p:cNvPr id="11" name="Imagen 10" descr="Multi_exec_1.ep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35550" y="2997200"/>
              <a:ext cx="1816100" cy="3403600"/>
            </a:xfrm>
            <a:prstGeom prst="rect">
              <a:avLst/>
            </a:prstGeom>
          </p:spPr>
        </p:pic>
        <p:sp>
          <p:nvSpPr>
            <p:cNvPr id="12" name="CuadroTexto 11"/>
            <p:cNvSpPr txBox="1"/>
            <p:nvPr/>
          </p:nvSpPr>
          <p:spPr>
            <a:xfrm>
              <a:off x="5486400" y="2647665"/>
              <a:ext cx="1587500" cy="256481"/>
            </a:xfrm>
            <a:prstGeom prst="rect">
              <a:avLst/>
            </a:prstGeom>
            <a:noFill/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square" rtlCol="0">
              <a:spAutoFit/>
            </a:bodyPr>
            <a:lstStyle/>
            <a:p>
              <a:r>
                <a:rPr lang="es-ES_tradnl" sz="1400" dirty="0"/>
                <a:t>2 active </a:t>
              </a:r>
              <a:r>
                <a:rPr lang="es-ES_tradnl" sz="1400" dirty="0" err="1"/>
                <a:t>warps</a:t>
              </a:r>
              <a:endParaRPr lang="es-ES_tradnl" sz="1400" dirty="0"/>
            </a:p>
          </p:txBody>
        </p:sp>
      </p:grpSp>
      <p:pic>
        <p:nvPicPr>
          <p:cNvPr id="13" name="Imagen 12" descr="Multi_exec_2.eps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21718" y="3071521"/>
            <a:ext cx="1412308" cy="540000"/>
          </a:xfrm>
          <a:prstGeom prst="rect">
            <a:avLst/>
          </a:prstGeom>
        </p:spPr>
      </p:pic>
      <p:pic>
        <p:nvPicPr>
          <p:cNvPr id="14" name="Imagen 13" descr="Multi_exec_3.eps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721918" y="3873943"/>
            <a:ext cx="1460500" cy="1368000"/>
          </a:xfrm>
          <a:prstGeom prst="rect">
            <a:avLst/>
          </a:prstGeom>
        </p:spPr>
      </p:pic>
      <p:pic>
        <p:nvPicPr>
          <p:cNvPr id="15" name="Imagen 14" descr="Multi_exec_4.eps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121718" y="3757321"/>
            <a:ext cx="1358900" cy="540000"/>
          </a:xfrm>
          <a:prstGeom prst="rect">
            <a:avLst/>
          </a:prstGeom>
        </p:spPr>
      </p:pic>
      <p:pic>
        <p:nvPicPr>
          <p:cNvPr id="16" name="Imagen 15" descr="Multi_exec_5.eps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121718" y="4427881"/>
            <a:ext cx="1358900" cy="537600"/>
          </a:xfrm>
          <a:prstGeom prst="rect">
            <a:avLst/>
          </a:prstGeom>
        </p:spPr>
      </p:pic>
      <p:pic>
        <p:nvPicPr>
          <p:cNvPr id="17" name="Imagen 16" descr="Multi_exec_6.eps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121718" y="5128921"/>
            <a:ext cx="1371600" cy="540000"/>
          </a:xfrm>
          <a:prstGeom prst="rect">
            <a:avLst/>
          </a:prstGeom>
        </p:spPr>
      </p:pic>
      <p:pic>
        <p:nvPicPr>
          <p:cNvPr id="18" name="Imagen 17" descr="Multi_exec_7.eps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121718" y="5814721"/>
            <a:ext cx="1371600" cy="540000"/>
          </a:xfrm>
          <a:prstGeom prst="rect">
            <a:avLst/>
          </a:prstGeom>
        </p:spPr>
      </p:pic>
      <p:pic>
        <p:nvPicPr>
          <p:cNvPr id="19" name="Imagen 18" descr="Multi_exec_2.eps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471468" y="3188143"/>
            <a:ext cx="1371600" cy="540000"/>
          </a:xfrm>
          <a:prstGeom prst="rect">
            <a:avLst/>
          </a:prstGeom>
        </p:spPr>
      </p:pic>
      <p:pic>
        <p:nvPicPr>
          <p:cNvPr id="20" name="Imagen 19" descr="Multi_exec_3.eps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071668" y="3873943"/>
            <a:ext cx="1460500" cy="1332000"/>
          </a:xfrm>
          <a:prstGeom prst="rect">
            <a:avLst/>
          </a:prstGeom>
        </p:spPr>
      </p:pic>
      <p:pic>
        <p:nvPicPr>
          <p:cNvPr id="21" name="Imagen 20" descr="Multi_exec_6.eps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5471468" y="3950143"/>
            <a:ext cx="1371600" cy="540000"/>
          </a:xfrm>
          <a:prstGeom prst="rect">
            <a:avLst/>
          </a:prstGeom>
        </p:spPr>
      </p:pic>
      <p:pic>
        <p:nvPicPr>
          <p:cNvPr id="22" name="Imagen 21" descr="Multi_exec_7.eps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5471468" y="5504623"/>
            <a:ext cx="1371600" cy="540000"/>
          </a:xfrm>
          <a:prstGeom prst="rect">
            <a:avLst/>
          </a:prstGeom>
        </p:spPr>
      </p:pic>
      <p:sp>
        <p:nvSpPr>
          <p:cNvPr id="4" name="Marcador de número de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1637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Juan Gómez Luna</a:t>
            </a: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Fall 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7 November 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Heterogeneous Systems</a:t>
            </a:r>
            <a:br>
              <a:rPr lang="en-US" sz="1600" b="1" dirty="0">
                <a:solidFill>
                  <a:srgbClr val="C00000"/>
                </a:solidFill>
              </a:rPr>
            </a:b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dirty="0"/>
              <a:t>Parallel Patterns: Reduction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126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Coalescing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When </a:t>
            </a:r>
            <a:r>
              <a:rPr lang="en-US" dirty="0">
                <a:solidFill>
                  <a:srgbClr val="00B050"/>
                </a:solidFill>
              </a:rPr>
              <a:t>threads in the same warp access consecutive memory locations </a:t>
            </a:r>
            <a:r>
              <a:rPr lang="en-US" dirty="0"/>
              <a:t>in the same burst, the accesses can be combined and served by one burst</a:t>
            </a:r>
          </a:p>
          <a:p>
            <a:pPr lvl="1"/>
            <a:r>
              <a:rPr lang="en-US" dirty="0"/>
              <a:t>One DRAM transaction is needed</a:t>
            </a:r>
          </a:p>
          <a:p>
            <a:pPr lvl="1"/>
            <a:r>
              <a:rPr lang="en-US" dirty="0"/>
              <a:t>Known as </a:t>
            </a:r>
            <a:r>
              <a:rPr lang="en-US" dirty="0">
                <a:solidFill>
                  <a:srgbClr val="0000FF"/>
                </a:solidFill>
              </a:rPr>
              <a:t>memory coalescing</a:t>
            </a:r>
          </a:p>
          <a:p>
            <a:endParaRPr lang="en-US" dirty="0"/>
          </a:p>
          <a:p>
            <a:r>
              <a:rPr lang="en-US" dirty="0"/>
              <a:t>If </a:t>
            </a:r>
            <a:r>
              <a:rPr lang="en-US" dirty="0">
                <a:solidFill>
                  <a:srgbClr val="FF0000"/>
                </a:solidFill>
              </a:rPr>
              <a:t>threads in the same warp access locations not in the same burst</a:t>
            </a:r>
            <a:r>
              <a:rPr lang="en-US" dirty="0"/>
              <a:t>, accesses cannot be combined</a:t>
            </a:r>
          </a:p>
          <a:p>
            <a:pPr lvl="1"/>
            <a:r>
              <a:rPr lang="en-US" dirty="0"/>
              <a:t>Multiple transactions are needed</a:t>
            </a:r>
          </a:p>
          <a:p>
            <a:pPr lvl="1"/>
            <a:r>
              <a:rPr lang="en-US" dirty="0"/>
              <a:t>Takes longer to service data to the warp</a:t>
            </a:r>
          </a:p>
          <a:p>
            <a:pPr lvl="1"/>
            <a:r>
              <a:rPr lang="en-US" dirty="0"/>
              <a:t>Sometimes called </a:t>
            </a:r>
            <a:r>
              <a:rPr lang="en-US" dirty="0">
                <a:solidFill>
                  <a:srgbClr val="C00000"/>
                </a:solidFill>
              </a:rPr>
              <a:t>memory divergence</a:t>
            </a:r>
          </a:p>
        </p:txBody>
      </p:sp>
      <p:sp>
        <p:nvSpPr>
          <p:cNvPr id="4" name="TextBox 610">
            <a:extLst>
              <a:ext uri="{FF2B5EF4-FFF2-40B4-BE49-F238E27FC236}">
                <a16:creationId xmlns:a16="http://schemas.microsoft.com/office/drawing/2014/main" id="{770C5967-2873-DA4A-A511-A25E33EC9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6541584"/>
            <a:ext cx="15616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Izzat El Hajj</a:t>
            </a:r>
          </a:p>
        </p:txBody>
      </p:sp>
      <p:sp>
        <p:nvSpPr>
          <p:cNvPr id="5" name="Marcador de número de diapositiva 1">
            <a:extLst>
              <a:ext uri="{FF2B5EF4-FFF2-40B4-BE49-F238E27FC236}">
                <a16:creationId xmlns:a16="http://schemas.microsoft.com/office/drawing/2014/main" id="{8F0F9DAF-BECA-EC4E-87A3-5964135D5F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/>
          <a:p>
            <a:fld id="{323594FA-E141-4234-AE05-360401972BE7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68749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8568952" cy="5472608"/>
          </a:xfrm>
        </p:spPr>
        <p:txBody>
          <a:bodyPr/>
          <a:lstStyle/>
          <a:p>
            <a:r>
              <a:rPr lang="en-US" dirty="0"/>
              <a:t>When accessing global memory, we want to make sure that </a:t>
            </a:r>
            <a:r>
              <a:rPr lang="en-US" dirty="0">
                <a:solidFill>
                  <a:srgbClr val="00B050"/>
                </a:solidFill>
              </a:rPr>
              <a:t>concurrent threads access nearby memory locations</a:t>
            </a:r>
          </a:p>
          <a:p>
            <a:r>
              <a:rPr lang="en-US" dirty="0">
                <a:solidFill>
                  <a:srgbClr val="0000FF"/>
                </a:solidFill>
              </a:rPr>
              <a:t>Peak bandwidth</a:t>
            </a:r>
            <a:r>
              <a:rPr lang="en-US" dirty="0"/>
              <a:t> utilization occurs when all threads in a warp access </a:t>
            </a:r>
            <a:r>
              <a:rPr lang="en-US" dirty="0">
                <a:solidFill>
                  <a:srgbClr val="FF0000"/>
                </a:solidFill>
              </a:rPr>
              <a:t>one cache line </a:t>
            </a:r>
            <a:r>
              <a:rPr lang="en-US" dirty="0"/>
              <a:t>(or several consecutive cache lines)</a:t>
            </a:r>
          </a:p>
        </p:txBody>
      </p:sp>
      <p:sp>
        <p:nvSpPr>
          <p:cNvPr id="232452" name="Freeform 4"/>
          <p:cNvSpPr>
            <a:spLocks/>
          </p:cNvSpPr>
          <p:nvPr/>
        </p:nvSpPr>
        <p:spPr bwMode="auto">
          <a:xfrm>
            <a:off x="2771799" y="3542382"/>
            <a:ext cx="2143125" cy="1974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4"/>
              </a:cxn>
              <a:cxn ang="0">
                <a:pos x="1350" y="1244"/>
              </a:cxn>
              <a:cxn ang="0">
                <a:pos x="135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350" h="1244">
                <a:moveTo>
                  <a:pt x="0" y="0"/>
                </a:moveTo>
                <a:lnTo>
                  <a:pt x="0" y="1244"/>
                </a:lnTo>
                <a:lnTo>
                  <a:pt x="1350" y="1244"/>
                </a:lnTo>
                <a:lnTo>
                  <a:pt x="135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>
              <a:solidFill>
                <a:srgbClr val="0070C0"/>
              </a:solidFill>
            </a:endParaRPr>
          </a:p>
        </p:txBody>
      </p:sp>
      <p:sp>
        <p:nvSpPr>
          <p:cNvPr id="232453" name="Rectangle 5"/>
          <p:cNvSpPr>
            <a:spLocks noChangeArrowheads="1"/>
          </p:cNvSpPr>
          <p:nvPr/>
        </p:nvSpPr>
        <p:spPr bwMode="auto">
          <a:xfrm>
            <a:off x="2771799" y="3542382"/>
            <a:ext cx="2143125" cy="1974850"/>
          </a:xfrm>
          <a:prstGeom prst="rect">
            <a:avLst/>
          </a:prstGeom>
          <a:noFill/>
          <a:ln w="9525" cap="rnd">
            <a:solidFill>
              <a:srgbClr val="96969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2898799" y="3597945"/>
            <a:ext cx="184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FFFFFF"/>
                </a:solidFill>
                <a:latin typeface="Arial" pitchFamily="-111" charset="0"/>
              </a:rPr>
              <a:t>Md</a:t>
            </a:r>
            <a:endParaRPr lang="en-US"/>
          </a:p>
        </p:txBody>
      </p:sp>
      <p:sp>
        <p:nvSpPr>
          <p:cNvPr id="232455" name="Freeform 7"/>
          <p:cNvSpPr>
            <a:spLocks/>
          </p:cNvSpPr>
          <p:nvPr/>
        </p:nvSpPr>
        <p:spPr bwMode="auto">
          <a:xfrm>
            <a:off x="5235599" y="3545557"/>
            <a:ext cx="2144713" cy="1971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2"/>
              </a:cxn>
              <a:cxn ang="0">
                <a:pos x="1351" y="1242"/>
              </a:cxn>
              <a:cxn ang="0">
                <a:pos x="1351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351" h="1242">
                <a:moveTo>
                  <a:pt x="0" y="0"/>
                </a:moveTo>
                <a:lnTo>
                  <a:pt x="0" y="1242"/>
                </a:lnTo>
                <a:lnTo>
                  <a:pt x="1351" y="1242"/>
                </a:lnTo>
                <a:lnTo>
                  <a:pt x="1351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5235599" y="3545557"/>
            <a:ext cx="2144713" cy="1971675"/>
          </a:xfrm>
          <a:prstGeom prst="rect">
            <a:avLst/>
          </a:prstGeom>
          <a:noFill/>
          <a:ln w="9525" cap="rnd">
            <a:solidFill>
              <a:srgbClr val="96969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32457" name="Rectangle 9"/>
          <p:cNvSpPr>
            <a:spLocks noChangeArrowheads="1"/>
          </p:cNvSpPr>
          <p:nvPr/>
        </p:nvSpPr>
        <p:spPr bwMode="auto">
          <a:xfrm>
            <a:off x="5364187" y="3604295"/>
            <a:ext cx="1698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FFFFFF"/>
                </a:solidFill>
                <a:latin typeface="Arial" pitchFamily="-111" charset="0"/>
              </a:rPr>
              <a:t>Nd</a:t>
            </a:r>
            <a:endParaRPr lang="en-US"/>
          </a:p>
        </p:txBody>
      </p:sp>
      <p:sp>
        <p:nvSpPr>
          <p:cNvPr id="232458" name="Freeform 10"/>
          <p:cNvSpPr>
            <a:spLocks/>
          </p:cNvSpPr>
          <p:nvPr/>
        </p:nvSpPr>
        <p:spPr bwMode="auto">
          <a:xfrm>
            <a:off x="6415112" y="3542382"/>
            <a:ext cx="53975" cy="1974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4"/>
              </a:cxn>
              <a:cxn ang="0">
                <a:pos x="34" y="1244"/>
              </a:cxn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34" h="1244">
                <a:moveTo>
                  <a:pt x="0" y="0"/>
                </a:moveTo>
                <a:lnTo>
                  <a:pt x="0" y="1244"/>
                </a:lnTo>
                <a:lnTo>
                  <a:pt x="34" y="1244"/>
                </a:lnTo>
                <a:lnTo>
                  <a:pt x="3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32459" name="Freeform 11"/>
          <p:cNvSpPr>
            <a:spLocks/>
          </p:cNvSpPr>
          <p:nvPr/>
        </p:nvSpPr>
        <p:spPr bwMode="auto">
          <a:xfrm>
            <a:off x="2771799" y="4728245"/>
            <a:ext cx="2143125" cy="47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0"/>
              </a:cxn>
              <a:cxn ang="0">
                <a:pos x="1350" y="30"/>
              </a:cxn>
              <a:cxn ang="0">
                <a:pos x="135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350" h="30">
                <a:moveTo>
                  <a:pt x="0" y="0"/>
                </a:moveTo>
                <a:lnTo>
                  <a:pt x="0" y="30"/>
                </a:lnTo>
                <a:lnTo>
                  <a:pt x="1350" y="30"/>
                </a:lnTo>
                <a:lnTo>
                  <a:pt x="135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32460" name="Rectangle 12"/>
          <p:cNvSpPr>
            <a:spLocks noChangeArrowheads="1"/>
          </p:cNvSpPr>
          <p:nvPr/>
        </p:nvSpPr>
        <p:spPr bwMode="auto">
          <a:xfrm rot="16200000">
            <a:off x="7106468" y="4587751"/>
            <a:ext cx="1016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FFFFFF"/>
                </a:solidFill>
                <a:latin typeface="Times New Roman" pitchFamily="-111" charset="0"/>
              </a:rPr>
              <a:t>W</a:t>
            </a:r>
            <a:endParaRPr lang="en-US" dirty="0"/>
          </a:p>
        </p:txBody>
      </p:sp>
      <p:sp>
        <p:nvSpPr>
          <p:cNvPr id="232461" name="Rectangle 13"/>
          <p:cNvSpPr>
            <a:spLocks noChangeArrowheads="1"/>
          </p:cNvSpPr>
          <p:nvPr/>
        </p:nvSpPr>
        <p:spPr bwMode="auto">
          <a:xfrm rot="16200000">
            <a:off x="7137424" y="4521870"/>
            <a:ext cx="3968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I</a:t>
            </a:r>
            <a:endParaRPr lang="en-US"/>
          </a:p>
        </p:txBody>
      </p:sp>
      <p:sp>
        <p:nvSpPr>
          <p:cNvPr id="232462" name="Rectangle 14"/>
          <p:cNvSpPr>
            <a:spLocks noChangeArrowheads="1"/>
          </p:cNvSpPr>
          <p:nvPr/>
        </p:nvSpPr>
        <p:spPr bwMode="auto">
          <a:xfrm rot="16200000">
            <a:off x="7120755" y="4463926"/>
            <a:ext cx="7302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D</a:t>
            </a:r>
            <a:endParaRPr lang="en-US"/>
          </a:p>
        </p:txBody>
      </p:sp>
      <p:sp>
        <p:nvSpPr>
          <p:cNvPr id="232463" name="Rectangle 15"/>
          <p:cNvSpPr>
            <a:spLocks noChangeArrowheads="1"/>
          </p:cNvSpPr>
          <p:nvPr/>
        </p:nvSpPr>
        <p:spPr bwMode="auto">
          <a:xfrm rot="16200000">
            <a:off x="7123136" y="4394870"/>
            <a:ext cx="682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T</a:t>
            </a:r>
            <a:endParaRPr lang="en-US"/>
          </a:p>
        </p:txBody>
      </p:sp>
      <p:sp>
        <p:nvSpPr>
          <p:cNvPr id="232464" name="Rectangle 16"/>
          <p:cNvSpPr>
            <a:spLocks noChangeArrowheads="1"/>
          </p:cNvSpPr>
          <p:nvPr/>
        </p:nvSpPr>
        <p:spPr bwMode="auto">
          <a:xfrm rot="16200000">
            <a:off x="7117580" y="4322639"/>
            <a:ext cx="793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H</a:t>
            </a:r>
            <a:endParaRPr lang="en-US"/>
          </a:p>
        </p:txBody>
      </p:sp>
      <p:sp>
        <p:nvSpPr>
          <p:cNvPr id="232465" name="Rectangle 17"/>
          <p:cNvSpPr>
            <a:spLocks noChangeArrowheads="1"/>
          </p:cNvSpPr>
          <p:nvPr/>
        </p:nvSpPr>
        <p:spPr bwMode="auto">
          <a:xfrm>
            <a:off x="3649687" y="5315620"/>
            <a:ext cx="3619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WIDTH</a:t>
            </a:r>
            <a:endParaRPr lang="en-US"/>
          </a:p>
        </p:txBody>
      </p:sp>
      <p:sp>
        <p:nvSpPr>
          <p:cNvPr id="232466" name="Freeform 18"/>
          <p:cNvSpPr>
            <a:spLocks/>
          </p:cNvSpPr>
          <p:nvPr/>
        </p:nvSpPr>
        <p:spPr bwMode="auto">
          <a:xfrm>
            <a:off x="2771799" y="4456782"/>
            <a:ext cx="2143125" cy="47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0"/>
              </a:cxn>
              <a:cxn ang="0">
                <a:pos x="1350" y="30"/>
              </a:cxn>
              <a:cxn ang="0">
                <a:pos x="135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350" h="30">
                <a:moveTo>
                  <a:pt x="0" y="0"/>
                </a:moveTo>
                <a:lnTo>
                  <a:pt x="0" y="30"/>
                </a:lnTo>
                <a:lnTo>
                  <a:pt x="1350" y="30"/>
                </a:lnTo>
                <a:lnTo>
                  <a:pt x="135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32467" name="Line 19"/>
          <p:cNvSpPr>
            <a:spLocks noChangeShapeType="1"/>
          </p:cNvSpPr>
          <p:nvPr/>
        </p:nvSpPr>
        <p:spPr bwMode="auto">
          <a:xfrm>
            <a:off x="3228999" y="4456782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32468" name="Text Box 20"/>
          <p:cNvSpPr txBox="1">
            <a:spLocks noChangeArrowheads="1"/>
          </p:cNvSpPr>
          <p:nvPr/>
        </p:nvSpPr>
        <p:spPr bwMode="auto">
          <a:xfrm>
            <a:off x="1552599" y="4228182"/>
            <a:ext cx="1274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Thread 1</a:t>
            </a:r>
          </a:p>
        </p:txBody>
      </p:sp>
      <p:sp>
        <p:nvSpPr>
          <p:cNvPr id="232469" name="Text Box 21"/>
          <p:cNvSpPr txBox="1">
            <a:spLocks noChangeArrowheads="1"/>
          </p:cNvSpPr>
          <p:nvPr/>
        </p:nvSpPr>
        <p:spPr bwMode="auto">
          <a:xfrm>
            <a:off x="1536724" y="4575845"/>
            <a:ext cx="1274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Thread 2</a:t>
            </a:r>
          </a:p>
        </p:txBody>
      </p:sp>
      <p:sp>
        <p:nvSpPr>
          <p:cNvPr id="232470" name="Freeform 22"/>
          <p:cNvSpPr>
            <a:spLocks/>
          </p:cNvSpPr>
          <p:nvPr/>
        </p:nvSpPr>
        <p:spPr bwMode="auto">
          <a:xfrm>
            <a:off x="6124599" y="3542382"/>
            <a:ext cx="53975" cy="1974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4"/>
              </a:cxn>
              <a:cxn ang="0">
                <a:pos x="34" y="1244"/>
              </a:cxn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34" h="1244">
                <a:moveTo>
                  <a:pt x="0" y="0"/>
                </a:moveTo>
                <a:lnTo>
                  <a:pt x="0" y="1244"/>
                </a:lnTo>
                <a:lnTo>
                  <a:pt x="34" y="1244"/>
                </a:lnTo>
                <a:lnTo>
                  <a:pt x="3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32471" name="Text Box 23"/>
          <p:cNvSpPr txBox="1">
            <a:spLocks noChangeArrowheads="1"/>
          </p:cNvSpPr>
          <p:nvPr/>
        </p:nvSpPr>
        <p:spPr bwMode="auto">
          <a:xfrm>
            <a:off x="3045493" y="3068960"/>
            <a:ext cx="1598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Not coalesced</a:t>
            </a:r>
          </a:p>
        </p:txBody>
      </p:sp>
      <p:sp>
        <p:nvSpPr>
          <p:cNvPr id="232472" name="Line 24"/>
          <p:cNvSpPr>
            <a:spLocks noChangeShapeType="1"/>
          </p:cNvSpPr>
          <p:nvPr/>
        </p:nvSpPr>
        <p:spPr bwMode="auto">
          <a:xfrm>
            <a:off x="6124599" y="3847182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32473" name="Text Box 25"/>
          <p:cNvSpPr txBox="1">
            <a:spLocks noChangeArrowheads="1"/>
          </p:cNvSpPr>
          <p:nvPr/>
        </p:nvSpPr>
        <p:spPr bwMode="auto">
          <a:xfrm>
            <a:off x="5724128" y="3068960"/>
            <a:ext cx="12026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Coalesced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Coalescing (II)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3594FA-E141-4234-AE05-360401972BE7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sp>
        <p:nvSpPr>
          <p:cNvPr id="27" name="CuadroTexto 26"/>
          <p:cNvSpPr txBox="1"/>
          <p:nvPr/>
        </p:nvSpPr>
        <p:spPr>
          <a:xfrm>
            <a:off x="228600" y="6495225"/>
            <a:ext cx="12747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Slide credit: </a:t>
            </a:r>
            <a:r>
              <a:rPr lang="en-US" sz="800" dirty="0" err="1"/>
              <a:t>Hwu</a:t>
            </a:r>
            <a:r>
              <a:rPr lang="en-US" sz="800" dirty="0"/>
              <a:t> &amp; Kirk</a:t>
            </a:r>
          </a:p>
        </p:txBody>
      </p:sp>
    </p:spTree>
    <p:extLst>
      <p:ext uri="{BB962C8B-B14F-4D97-AF65-F5344CB8AC3E}">
        <p14:creationId xmlns:p14="http://schemas.microsoft.com/office/powerpoint/2010/main" val="341638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31504" y="0"/>
            <a:ext cx="8732984" cy="919370"/>
          </a:xfrm>
        </p:spPr>
        <p:txBody>
          <a:bodyPr>
            <a:normAutofit/>
          </a:bodyPr>
          <a:lstStyle/>
          <a:p>
            <a:r>
              <a:rPr lang="en-US" sz="3800" dirty="0"/>
              <a:t>Use Shared Memory to Improve Coalescing</a:t>
            </a:r>
          </a:p>
        </p:txBody>
      </p:sp>
      <p:sp>
        <p:nvSpPr>
          <p:cNvPr id="260099" name="Line 3"/>
          <p:cNvSpPr>
            <a:spLocks noChangeShapeType="1"/>
          </p:cNvSpPr>
          <p:nvPr/>
        </p:nvSpPr>
        <p:spPr bwMode="auto">
          <a:xfrm flipH="1">
            <a:off x="6934200" y="1124744"/>
            <a:ext cx="45719" cy="510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01" name="Freeform 5"/>
          <p:cNvSpPr>
            <a:spLocks/>
          </p:cNvSpPr>
          <p:nvPr/>
        </p:nvSpPr>
        <p:spPr bwMode="auto">
          <a:xfrm>
            <a:off x="2103438" y="1334294"/>
            <a:ext cx="2143125" cy="1974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4"/>
              </a:cxn>
              <a:cxn ang="0">
                <a:pos x="1350" y="1244"/>
              </a:cxn>
              <a:cxn ang="0">
                <a:pos x="135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350" h="1244">
                <a:moveTo>
                  <a:pt x="0" y="0"/>
                </a:moveTo>
                <a:lnTo>
                  <a:pt x="0" y="1244"/>
                </a:lnTo>
                <a:lnTo>
                  <a:pt x="1350" y="1244"/>
                </a:lnTo>
                <a:lnTo>
                  <a:pt x="135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02" name="Rectangle 6"/>
          <p:cNvSpPr>
            <a:spLocks noChangeArrowheads="1"/>
          </p:cNvSpPr>
          <p:nvPr/>
        </p:nvSpPr>
        <p:spPr bwMode="auto">
          <a:xfrm>
            <a:off x="2103438" y="1334294"/>
            <a:ext cx="2143125" cy="1974850"/>
          </a:xfrm>
          <a:prstGeom prst="rect">
            <a:avLst/>
          </a:prstGeom>
          <a:noFill/>
          <a:ln w="9525" cap="rnd">
            <a:solidFill>
              <a:srgbClr val="96969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03" name="Rectangle 7"/>
          <p:cNvSpPr>
            <a:spLocks noChangeArrowheads="1"/>
          </p:cNvSpPr>
          <p:nvPr/>
        </p:nvSpPr>
        <p:spPr bwMode="auto">
          <a:xfrm>
            <a:off x="2230438" y="1389857"/>
            <a:ext cx="184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FFFFFF"/>
                </a:solidFill>
                <a:latin typeface="Arial" pitchFamily="-111" charset="0"/>
              </a:rPr>
              <a:t>Md</a:t>
            </a:r>
            <a:endParaRPr lang="en-US"/>
          </a:p>
        </p:txBody>
      </p:sp>
      <p:sp>
        <p:nvSpPr>
          <p:cNvPr id="260104" name="Freeform 8"/>
          <p:cNvSpPr>
            <a:spLocks/>
          </p:cNvSpPr>
          <p:nvPr/>
        </p:nvSpPr>
        <p:spPr bwMode="auto">
          <a:xfrm>
            <a:off x="4567238" y="1337469"/>
            <a:ext cx="2144712" cy="1971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2"/>
              </a:cxn>
              <a:cxn ang="0">
                <a:pos x="1351" y="1242"/>
              </a:cxn>
              <a:cxn ang="0">
                <a:pos x="1351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351" h="1242">
                <a:moveTo>
                  <a:pt x="0" y="0"/>
                </a:moveTo>
                <a:lnTo>
                  <a:pt x="0" y="1242"/>
                </a:lnTo>
                <a:lnTo>
                  <a:pt x="1351" y="1242"/>
                </a:lnTo>
                <a:lnTo>
                  <a:pt x="1351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05" name="Rectangle 9"/>
          <p:cNvSpPr>
            <a:spLocks noChangeArrowheads="1"/>
          </p:cNvSpPr>
          <p:nvPr/>
        </p:nvSpPr>
        <p:spPr bwMode="auto">
          <a:xfrm>
            <a:off x="4567238" y="1337469"/>
            <a:ext cx="2144712" cy="1971675"/>
          </a:xfrm>
          <a:prstGeom prst="rect">
            <a:avLst/>
          </a:prstGeom>
          <a:noFill/>
          <a:ln w="9525" cap="rnd">
            <a:solidFill>
              <a:srgbClr val="96969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06" name="Rectangle 10"/>
          <p:cNvSpPr>
            <a:spLocks noChangeArrowheads="1"/>
          </p:cNvSpPr>
          <p:nvPr/>
        </p:nvSpPr>
        <p:spPr bwMode="auto">
          <a:xfrm>
            <a:off x="4695825" y="1396207"/>
            <a:ext cx="1698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FFFFFF"/>
                </a:solidFill>
                <a:latin typeface="Arial" pitchFamily="-111" charset="0"/>
              </a:rPr>
              <a:t>Nd</a:t>
            </a:r>
            <a:endParaRPr lang="en-US"/>
          </a:p>
        </p:txBody>
      </p:sp>
      <p:sp>
        <p:nvSpPr>
          <p:cNvPr id="260107" name="Freeform 11"/>
          <p:cNvSpPr>
            <a:spLocks/>
          </p:cNvSpPr>
          <p:nvPr/>
        </p:nvSpPr>
        <p:spPr bwMode="auto">
          <a:xfrm>
            <a:off x="5746750" y="1334294"/>
            <a:ext cx="53975" cy="1974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4"/>
              </a:cxn>
              <a:cxn ang="0">
                <a:pos x="34" y="1244"/>
              </a:cxn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34" h="1244">
                <a:moveTo>
                  <a:pt x="0" y="0"/>
                </a:moveTo>
                <a:lnTo>
                  <a:pt x="0" y="1244"/>
                </a:lnTo>
                <a:lnTo>
                  <a:pt x="34" y="1244"/>
                </a:lnTo>
                <a:lnTo>
                  <a:pt x="3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08" name="Freeform 12"/>
          <p:cNvSpPr>
            <a:spLocks/>
          </p:cNvSpPr>
          <p:nvPr/>
        </p:nvSpPr>
        <p:spPr bwMode="auto">
          <a:xfrm>
            <a:off x="2103438" y="2520157"/>
            <a:ext cx="2143125" cy="47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0"/>
              </a:cxn>
              <a:cxn ang="0">
                <a:pos x="1350" y="30"/>
              </a:cxn>
              <a:cxn ang="0">
                <a:pos x="135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350" h="30">
                <a:moveTo>
                  <a:pt x="0" y="0"/>
                </a:moveTo>
                <a:lnTo>
                  <a:pt x="0" y="30"/>
                </a:lnTo>
                <a:lnTo>
                  <a:pt x="1350" y="30"/>
                </a:lnTo>
                <a:lnTo>
                  <a:pt x="135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09" name="Freeform 13"/>
          <p:cNvSpPr>
            <a:spLocks noEditPoints="1"/>
          </p:cNvSpPr>
          <p:nvPr/>
        </p:nvSpPr>
        <p:spPr bwMode="auto">
          <a:xfrm>
            <a:off x="6561138" y="1334294"/>
            <a:ext cx="69850" cy="1974850"/>
          </a:xfrm>
          <a:custGeom>
            <a:avLst/>
            <a:gdLst/>
            <a:ahLst/>
            <a:cxnLst>
              <a:cxn ang="0">
                <a:pos x="71" y="4676"/>
              </a:cxn>
              <a:cxn ang="0">
                <a:pos x="62" y="126"/>
              </a:cxn>
              <a:cxn ang="0">
                <a:pos x="75" y="113"/>
              </a:cxn>
              <a:cxn ang="0">
                <a:pos x="87" y="126"/>
              </a:cxn>
              <a:cxn ang="0">
                <a:pos x="96" y="4675"/>
              </a:cxn>
              <a:cxn ang="0">
                <a:pos x="84" y="4688"/>
              </a:cxn>
              <a:cxn ang="0">
                <a:pos x="71" y="4676"/>
              </a:cxn>
              <a:cxn ang="0">
                <a:pos x="158" y="4650"/>
              </a:cxn>
              <a:cxn ang="0">
                <a:pos x="84" y="4800"/>
              </a:cxn>
              <a:cxn ang="0">
                <a:pos x="9" y="4650"/>
              </a:cxn>
              <a:cxn ang="0">
                <a:pos x="158" y="4650"/>
              </a:cxn>
              <a:cxn ang="0">
                <a:pos x="0" y="150"/>
              </a:cxn>
              <a:cxn ang="0">
                <a:pos x="75" y="0"/>
              </a:cxn>
              <a:cxn ang="0">
                <a:pos x="149" y="150"/>
              </a:cxn>
              <a:cxn ang="0">
                <a:pos x="0" y="150"/>
              </a:cxn>
            </a:cxnLst>
            <a:rect l="0" t="0" r="r" b="b"/>
            <a:pathLst>
              <a:path w="158" h="4800">
                <a:moveTo>
                  <a:pt x="71" y="4676"/>
                </a:moveTo>
                <a:lnTo>
                  <a:pt x="62" y="126"/>
                </a:lnTo>
                <a:cubicBezTo>
                  <a:pt x="62" y="119"/>
                  <a:pt x="68" y="113"/>
                  <a:pt x="75" y="113"/>
                </a:cubicBezTo>
                <a:cubicBezTo>
                  <a:pt x="81" y="113"/>
                  <a:pt x="87" y="119"/>
                  <a:pt x="87" y="126"/>
                </a:cubicBezTo>
                <a:lnTo>
                  <a:pt x="96" y="4675"/>
                </a:lnTo>
                <a:cubicBezTo>
                  <a:pt x="96" y="4683"/>
                  <a:pt x="90" y="4688"/>
                  <a:pt x="84" y="4688"/>
                </a:cubicBezTo>
                <a:cubicBezTo>
                  <a:pt x="77" y="4688"/>
                  <a:pt x="71" y="4683"/>
                  <a:pt x="71" y="4676"/>
                </a:cubicBezTo>
                <a:close/>
                <a:moveTo>
                  <a:pt x="158" y="4650"/>
                </a:moveTo>
                <a:lnTo>
                  <a:pt x="84" y="4800"/>
                </a:lnTo>
                <a:lnTo>
                  <a:pt x="9" y="4650"/>
                </a:lnTo>
                <a:lnTo>
                  <a:pt x="158" y="4650"/>
                </a:lnTo>
                <a:close/>
                <a:moveTo>
                  <a:pt x="0" y="150"/>
                </a:moveTo>
                <a:lnTo>
                  <a:pt x="75" y="0"/>
                </a:lnTo>
                <a:lnTo>
                  <a:pt x="149" y="150"/>
                </a:lnTo>
                <a:lnTo>
                  <a:pt x="0" y="15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10" name="Freeform 14"/>
          <p:cNvSpPr>
            <a:spLocks noEditPoints="1"/>
          </p:cNvSpPr>
          <p:nvPr/>
        </p:nvSpPr>
        <p:spPr bwMode="auto">
          <a:xfrm>
            <a:off x="6561138" y="1334294"/>
            <a:ext cx="69850" cy="1974850"/>
          </a:xfrm>
          <a:custGeom>
            <a:avLst/>
            <a:gdLst/>
            <a:ahLst/>
            <a:cxnLst>
              <a:cxn ang="0">
                <a:pos x="71" y="4676"/>
              </a:cxn>
              <a:cxn ang="0">
                <a:pos x="62" y="126"/>
              </a:cxn>
              <a:cxn ang="0">
                <a:pos x="75" y="113"/>
              </a:cxn>
              <a:cxn ang="0">
                <a:pos x="87" y="126"/>
              </a:cxn>
              <a:cxn ang="0">
                <a:pos x="96" y="4675"/>
              </a:cxn>
              <a:cxn ang="0">
                <a:pos x="84" y="4688"/>
              </a:cxn>
              <a:cxn ang="0">
                <a:pos x="71" y="4676"/>
              </a:cxn>
              <a:cxn ang="0">
                <a:pos x="158" y="4650"/>
              </a:cxn>
              <a:cxn ang="0">
                <a:pos x="84" y="4800"/>
              </a:cxn>
              <a:cxn ang="0">
                <a:pos x="9" y="4650"/>
              </a:cxn>
              <a:cxn ang="0">
                <a:pos x="158" y="4650"/>
              </a:cxn>
              <a:cxn ang="0">
                <a:pos x="0" y="150"/>
              </a:cxn>
              <a:cxn ang="0">
                <a:pos x="75" y="0"/>
              </a:cxn>
              <a:cxn ang="0">
                <a:pos x="149" y="150"/>
              </a:cxn>
              <a:cxn ang="0">
                <a:pos x="0" y="150"/>
              </a:cxn>
            </a:cxnLst>
            <a:rect l="0" t="0" r="r" b="b"/>
            <a:pathLst>
              <a:path w="158" h="4800">
                <a:moveTo>
                  <a:pt x="71" y="4676"/>
                </a:moveTo>
                <a:lnTo>
                  <a:pt x="62" y="126"/>
                </a:lnTo>
                <a:cubicBezTo>
                  <a:pt x="62" y="119"/>
                  <a:pt x="68" y="113"/>
                  <a:pt x="75" y="113"/>
                </a:cubicBezTo>
                <a:cubicBezTo>
                  <a:pt x="81" y="113"/>
                  <a:pt x="87" y="119"/>
                  <a:pt x="87" y="126"/>
                </a:cubicBezTo>
                <a:lnTo>
                  <a:pt x="96" y="4675"/>
                </a:lnTo>
                <a:cubicBezTo>
                  <a:pt x="96" y="4683"/>
                  <a:pt x="90" y="4688"/>
                  <a:pt x="84" y="4688"/>
                </a:cubicBezTo>
                <a:cubicBezTo>
                  <a:pt x="77" y="4688"/>
                  <a:pt x="71" y="4683"/>
                  <a:pt x="71" y="4676"/>
                </a:cubicBezTo>
                <a:close/>
                <a:moveTo>
                  <a:pt x="158" y="4650"/>
                </a:moveTo>
                <a:lnTo>
                  <a:pt x="84" y="4800"/>
                </a:lnTo>
                <a:lnTo>
                  <a:pt x="9" y="4650"/>
                </a:lnTo>
                <a:lnTo>
                  <a:pt x="158" y="4650"/>
                </a:lnTo>
                <a:close/>
                <a:moveTo>
                  <a:pt x="0" y="150"/>
                </a:moveTo>
                <a:lnTo>
                  <a:pt x="75" y="0"/>
                </a:lnTo>
                <a:lnTo>
                  <a:pt x="149" y="150"/>
                </a:lnTo>
                <a:lnTo>
                  <a:pt x="0" y="150"/>
                </a:lnTo>
                <a:close/>
              </a:path>
            </a:pathLst>
          </a:custGeom>
          <a:noFill/>
          <a:ln w="15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11" name="Freeform 15"/>
          <p:cNvSpPr>
            <a:spLocks noEditPoints="1"/>
          </p:cNvSpPr>
          <p:nvPr/>
        </p:nvSpPr>
        <p:spPr bwMode="auto">
          <a:xfrm>
            <a:off x="2101850" y="3226594"/>
            <a:ext cx="2144713" cy="68263"/>
          </a:xfrm>
          <a:custGeom>
            <a:avLst/>
            <a:gdLst/>
            <a:ahLst/>
            <a:cxnLst>
              <a:cxn ang="0">
                <a:pos x="4669" y="97"/>
              </a:cxn>
              <a:cxn ang="0">
                <a:pos x="132" y="94"/>
              </a:cxn>
              <a:cxn ang="0">
                <a:pos x="119" y="80"/>
              </a:cxn>
              <a:cxn ang="0">
                <a:pos x="132" y="67"/>
              </a:cxn>
              <a:cxn ang="0">
                <a:pos x="4669" y="70"/>
              </a:cxn>
              <a:cxn ang="0">
                <a:pos x="4682" y="84"/>
              </a:cxn>
              <a:cxn ang="0">
                <a:pos x="4669" y="97"/>
              </a:cxn>
              <a:cxn ang="0">
                <a:pos x="4643" y="4"/>
              </a:cxn>
              <a:cxn ang="0">
                <a:pos x="4800" y="84"/>
              </a:cxn>
              <a:cxn ang="0">
                <a:pos x="4643" y="164"/>
              </a:cxn>
              <a:cxn ang="0">
                <a:pos x="4643" y="4"/>
              </a:cxn>
              <a:cxn ang="0">
                <a:pos x="158" y="161"/>
              </a:cxn>
              <a:cxn ang="0">
                <a:pos x="0" y="80"/>
              </a:cxn>
              <a:cxn ang="0">
                <a:pos x="159" y="0"/>
              </a:cxn>
              <a:cxn ang="0">
                <a:pos x="158" y="161"/>
              </a:cxn>
            </a:cxnLst>
            <a:rect l="0" t="0" r="r" b="b"/>
            <a:pathLst>
              <a:path w="4800" h="164">
                <a:moveTo>
                  <a:pt x="4669" y="97"/>
                </a:moveTo>
                <a:lnTo>
                  <a:pt x="132" y="94"/>
                </a:lnTo>
                <a:cubicBezTo>
                  <a:pt x="125" y="94"/>
                  <a:pt x="119" y="88"/>
                  <a:pt x="119" y="80"/>
                </a:cubicBezTo>
                <a:cubicBezTo>
                  <a:pt x="119" y="73"/>
                  <a:pt x="125" y="67"/>
                  <a:pt x="132" y="67"/>
                </a:cubicBezTo>
                <a:lnTo>
                  <a:pt x="4669" y="70"/>
                </a:lnTo>
                <a:cubicBezTo>
                  <a:pt x="4676" y="70"/>
                  <a:pt x="4682" y="76"/>
                  <a:pt x="4682" y="84"/>
                </a:cubicBezTo>
                <a:cubicBezTo>
                  <a:pt x="4682" y="91"/>
                  <a:pt x="4676" y="97"/>
                  <a:pt x="4669" y="97"/>
                </a:cubicBezTo>
                <a:close/>
                <a:moveTo>
                  <a:pt x="4643" y="4"/>
                </a:moveTo>
                <a:lnTo>
                  <a:pt x="4800" y="84"/>
                </a:lnTo>
                <a:lnTo>
                  <a:pt x="4643" y="164"/>
                </a:lnTo>
                <a:lnTo>
                  <a:pt x="4643" y="4"/>
                </a:lnTo>
                <a:close/>
                <a:moveTo>
                  <a:pt x="158" y="161"/>
                </a:moveTo>
                <a:lnTo>
                  <a:pt x="0" y="80"/>
                </a:lnTo>
                <a:lnTo>
                  <a:pt x="159" y="0"/>
                </a:lnTo>
                <a:lnTo>
                  <a:pt x="158" y="16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12" name="Freeform 16"/>
          <p:cNvSpPr>
            <a:spLocks noEditPoints="1"/>
          </p:cNvSpPr>
          <p:nvPr/>
        </p:nvSpPr>
        <p:spPr bwMode="auto">
          <a:xfrm>
            <a:off x="2101850" y="3226594"/>
            <a:ext cx="2144713" cy="68263"/>
          </a:xfrm>
          <a:custGeom>
            <a:avLst/>
            <a:gdLst/>
            <a:ahLst/>
            <a:cxnLst>
              <a:cxn ang="0">
                <a:pos x="4669" y="97"/>
              </a:cxn>
              <a:cxn ang="0">
                <a:pos x="132" y="94"/>
              </a:cxn>
              <a:cxn ang="0">
                <a:pos x="119" y="80"/>
              </a:cxn>
              <a:cxn ang="0">
                <a:pos x="132" y="67"/>
              </a:cxn>
              <a:cxn ang="0">
                <a:pos x="4669" y="70"/>
              </a:cxn>
              <a:cxn ang="0">
                <a:pos x="4682" y="84"/>
              </a:cxn>
              <a:cxn ang="0">
                <a:pos x="4669" y="97"/>
              </a:cxn>
              <a:cxn ang="0">
                <a:pos x="4643" y="4"/>
              </a:cxn>
              <a:cxn ang="0">
                <a:pos x="4800" y="84"/>
              </a:cxn>
              <a:cxn ang="0">
                <a:pos x="4643" y="164"/>
              </a:cxn>
              <a:cxn ang="0">
                <a:pos x="4643" y="4"/>
              </a:cxn>
              <a:cxn ang="0">
                <a:pos x="158" y="161"/>
              </a:cxn>
              <a:cxn ang="0">
                <a:pos x="0" y="80"/>
              </a:cxn>
              <a:cxn ang="0">
                <a:pos x="159" y="0"/>
              </a:cxn>
              <a:cxn ang="0">
                <a:pos x="158" y="161"/>
              </a:cxn>
            </a:cxnLst>
            <a:rect l="0" t="0" r="r" b="b"/>
            <a:pathLst>
              <a:path w="4800" h="164">
                <a:moveTo>
                  <a:pt x="4669" y="97"/>
                </a:moveTo>
                <a:lnTo>
                  <a:pt x="132" y="94"/>
                </a:lnTo>
                <a:cubicBezTo>
                  <a:pt x="125" y="94"/>
                  <a:pt x="119" y="88"/>
                  <a:pt x="119" y="80"/>
                </a:cubicBezTo>
                <a:cubicBezTo>
                  <a:pt x="119" y="73"/>
                  <a:pt x="125" y="67"/>
                  <a:pt x="132" y="67"/>
                </a:cubicBezTo>
                <a:lnTo>
                  <a:pt x="4669" y="70"/>
                </a:lnTo>
                <a:cubicBezTo>
                  <a:pt x="4676" y="70"/>
                  <a:pt x="4682" y="76"/>
                  <a:pt x="4682" y="84"/>
                </a:cubicBezTo>
                <a:cubicBezTo>
                  <a:pt x="4682" y="91"/>
                  <a:pt x="4676" y="97"/>
                  <a:pt x="4669" y="97"/>
                </a:cubicBezTo>
                <a:close/>
                <a:moveTo>
                  <a:pt x="4643" y="4"/>
                </a:moveTo>
                <a:lnTo>
                  <a:pt x="4800" y="84"/>
                </a:lnTo>
                <a:lnTo>
                  <a:pt x="4643" y="164"/>
                </a:lnTo>
                <a:lnTo>
                  <a:pt x="4643" y="4"/>
                </a:lnTo>
                <a:close/>
                <a:moveTo>
                  <a:pt x="158" y="161"/>
                </a:moveTo>
                <a:lnTo>
                  <a:pt x="0" y="80"/>
                </a:lnTo>
                <a:lnTo>
                  <a:pt x="159" y="0"/>
                </a:lnTo>
                <a:lnTo>
                  <a:pt x="158" y="161"/>
                </a:lnTo>
                <a:close/>
              </a:path>
            </a:pathLst>
          </a:custGeom>
          <a:noFill/>
          <a:ln w="15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13" name="Rectangle 17"/>
          <p:cNvSpPr>
            <a:spLocks noChangeArrowheads="1"/>
          </p:cNvSpPr>
          <p:nvPr/>
        </p:nvSpPr>
        <p:spPr bwMode="auto">
          <a:xfrm rot="16200000">
            <a:off x="6438107" y="2379663"/>
            <a:ext cx="101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W</a:t>
            </a:r>
            <a:endParaRPr lang="en-US"/>
          </a:p>
        </p:txBody>
      </p:sp>
      <p:sp>
        <p:nvSpPr>
          <p:cNvPr id="260114" name="Rectangle 18"/>
          <p:cNvSpPr>
            <a:spLocks noChangeArrowheads="1"/>
          </p:cNvSpPr>
          <p:nvPr/>
        </p:nvSpPr>
        <p:spPr bwMode="auto">
          <a:xfrm rot="16200000">
            <a:off x="6469063" y="2313782"/>
            <a:ext cx="396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I</a:t>
            </a:r>
            <a:endParaRPr lang="en-US"/>
          </a:p>
        </p:txBody>
      </p:sp>
      <p:sp>
        <p:nvSpPr>
          <p:cNvPr id="260115" name="Rectangle 19"/>
          <p:cNvSpPr>
            <a:spLocks noChangeArrowheads="1"/>
          </p:cNvSpPr>
          <p:nvPr/>
        </p:nvSpPr>
        <p:spPr bwMode="auto">
          <a:xfrm rot="16200000">
            <a:off x="6452394" y="2255838"/>
            <a:ext cx="730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D</a:t>
            </a:r>
            <a:endParaRPr lang="en-US"/>
          </a:p>
        </p:txBody>
      </p:sp>
      <p:sp>
        <p:nvSpPr>
          <p:cNvPr id="260116" name="Rectangle 20"/>
          <p:cNvSpPr>
            <a:spLocks noChangeArrowheads="1"/>
          </p:cNvSpPr>
          <p:nvPr/>
        </p:nvSpPr>
        <p:spPr bwMode="auto">
          <a:xfrm rot="16200000">
            <a:off x="6454775" y="2186782"/>
            <a:ext cx="682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T</a:t>
            </a:r>
            <a:endParaRPr lang="en-US"/>
          </a:p>
        </p:txBody>
      </p:sp>
      <p:sp>
        <p:nvSpPr>
          <p:cNvPr id="260117" name="Rectangle 21"/>
          <p:cNvSpPr>
            <a:spLocks noChangeArrowheads="1"/>
          </p:cNvSpPr>
          <p:nvPr/>
        </p:nvSpPr>
        <p:spPr bwMode="auto">
          <a:xfrm rot="16200000">
            <a:off x="6449219" y="2114551"/>
            <a:ext cx="793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H</a:t>
            </a:r>
            <a:endParaRPr lang="en-US"/>
          </a:p>
        </p:txBody>
      </p:sp>
      <p:sp>
        <p:nvSpPr>
          <p:cNvPr id="260118" name="Rectangle 22"/>
          <p:cNvSpPr>
            <a:spLocks noChangeArrowheads="1"/>
          </p:cNvSpPr>
          <p:nvPr/>
        </p:nvSpPr>
        <p:spPr bwMode="auto">
          <a:xfrm>
            <a:off x="2981325" y="3107532"/>
            <a:ext cx="3619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800" b="1">
                <a:solidFill>
                  <a:srgbClr val="FFFFFF"/>
                </a:solidFill>
                <a:latin typeface="Times New Roman" pitchFamily="-111" charset="0"/>
              </a:rPr>
              <a:t>WIDTH</a:t>
            </a:r>
            <a:endParaRPr lang="en-US"/>
          </a:p>
        </p:txBody>
      </p:sp>
      <p:sp>
        <p:nvSpPr>
          <p:cNvPr id="260119" name="Freeform 23"/>
          <p:cNvSpPr>
            <a:spLocks/>
          </p:cNvSpPr>
          <p:nvPr/>
        </p:nvSpPr>
        <p:spPr bwMode="auto">
          <a:xfrm>
            <a:off x="2103438" y="3899694"/>
            <a:ext cx="2143125" cy="1974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4"/>
              </a:cxn>
              <a:cxn ang="0">
                <a:pos x="1350" y="1244"/>
              </a:cxn>
              <a:cxn ang="0">
                <a:pos x="135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350" h="1244">
                <a:moveTo>
                  <a:pt x="0" y="0"/>
                </a:moveTo>
                <a:lnTo>
                  <a:pt x="0" y="1244"/>
                </a:lnTo>
                <a:lnTo>
                  <a:pt x="1350" y="1244"/>
                </a:lnTo>
                <a:lnTo>
                  <a:pt x="135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20" name="Rectangle 24"/>
          <p:cNvSpPr>
            <a:spLocks noChangeArrowheads="1"/>
          </p:cNvSpPr>
          <p:nvPr/>
        </p:nvSpPr>
        <p:spPr bwMode="auto">
          <a:xfrm>
            <a:off x="2103438" y="3899694"/>
            <a:ext cx="2143125" cy="1974850"/>
          </a:xfrm>
          <a:prstGeom prst="rect">
            <a:avLst/>
          </a:prstGeom>
          <a:noFill/>
          <a:ln w="9525" cap="rnd">
            <a:solidFill>
              <a:srgbClr val="96969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21" name="Rectangle 25"/>
          <p:cNvSpPr>
            <a:spLocks noChangeArrowheads="1"/>
          </p:cNvSpPr>
          <p:nvPr/>
        </p:nvSpPr>
        <p:spPr bwMode="auto">
          <a:xfrm>
            <a:off x="2230438" y="3955257"/>
            <a:ext cx="1841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FFFFFF"/>
                </a:solidFill>
                <a:latin typeface="Arial" pitchFamily="-111" charset="0"/>
              </a:rPr>
              <a:t>Md</a:t>
            </a:r>
            <a:endParaRPr lang="en-US"/>
          </a:p>
        </p:txBody>
      </p:sp>
      <p:sp>
        <p:nvSpPr>
          <p:cNvPr id="260122" name="Freeform 26"/>
          <p:cNvSpPr>
            <a:spLocks/>
          </p:cNvSpPr>
          <p:nvPr/>
        </p:nvSpPr>
        <p:spPr bwMode="auto">
          <a:xfrm>
            <a:off x="4567238" y="3902869"/>
            <a:ext cx="2144712" cy="1971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242"/>
              </a:cxn>
              <a:cxn ang="0">
                <a:pos x="1351" y="1242"/>
              </a:cxn>
              <a:cxn ang="0">
                <a:pos x="1351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351" h="1242">
                <a:moveTo>
                  <a:pt x="0" y="0"/>
                </a:moveTo>
                <a:lnTo>
                  <a:pt x="0" y="1242"/>
                </a:lnTo>
                <a:lnTo>
                  <a:pt x="1351" y="1242"/>
                </a:lnTo>
                <a:lnTo>
                  <a:pt x="1351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23" name="Rectangle 27"/>
          <p:cNvSpPr>
            <a:spLocks noChangeArrowheads="1"/>
          </p:cNvSpPr>
          <p:nvPr/>
        </p:nvSpPr>
        <p:spPr bwMode="auto">
          <a:xfrm>
            <a:off x="4567238" y="3902869"/>
            <a:ext cx="2144712" cy="1971675"/>
          </a:xfrm>
          <a:prstGeom prst="rect">
            <a:avLst/>
          </a:prstGeom>
          <a:noFill/>
          <a:ln w="9525" cap="rnd">
            <a:solidFill>
              <a:srgbClr val="96969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24" name="Rectangle 28"/>
          <p:cNvSpPr>
            <a:spLocks noChangeArrowheads="1"/>
          </p:cNvSpPr>
          <p:nvPr/>
        </p:nvSpPr>
        <p:spPr bwMode="auto">
          <a:xfrm>
            <a:off x="4695825" y="3963194"/>
            <a:ext cx="1698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FFFFFF"/>
                </a:solidFill>
                <a:latin typeface="Arial" pitchFamily="-111" charset="0"/>
              </a:rPr>
              <a:t>Nd</a:t>
            </a:r>
            <a:endParaRPr lang="en-US"/>
          </a:p>
        </p:txBody>
      </p:sp>
      <p:sp>
        <p:nvSpPr>
          <p:cNvPr id="260127" name="Freeform 31"/>
          <p:cNvSpPr>
            <a:spLocks/>
          </p:cNvSpPr>
          <p:nvPr/>
        </p:nvSpPr>
        <p:spPr bwMode="auto">
          <a:xfrm>
            <a:off x="7356475" y="4194969"/>
            <a:ext cx="427038" cy="396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50"/>
              </a:cxn>
              <a:cxn ang="0">
                <a:pos x="269" y="250"/>
              </a:cxn>
              <a:cxn ang="0">
                <a:pos x="269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69" h="250">
                <a:moveTo>
                  <a:pt x="0" y="0"/>
                </a:moveTo>
                <a:lnTo>
                  <a:pt x="0" y="250"/>
                </a:lnTo>
                <a:lnTo>
                  <a:pt x="269" y="250"/>
                </a:lnTo>
                <a:lnTo>
                  <a:pt x="269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28" name="Freeform 32"/>
          <p:cNvSpPr>
            <a:spLocks/>
          </p:cNvSpPr>
          <p:nvPr/>
        </p:nvSpPr>
        <p:spPr bwMode="auto">
          <a:xfrm>
            <a:off x="7999413" y="4194969"/>
            <a:ext cx="427037" cy="396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50"/>
              </a:cxn>
              <a:cxn ang="0">
                <a:pos x="269" y="250"/>
              </a:cxn>
              <a:cxn ang="0">
                <a:pos x="269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69" h="250">
                <a:moveTo>
                  <a:pt x="0" y="0"/>
                </a:moveTo>
                <a:lnTo>
                  <a:pt x="0" y="250"/>
                </a:lnTo>
                <a:lnTo>
                  <a:pt x="269" y="250"/>
                </a:lnTo>
                <a:lnTo>
                  <a:pt x="269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29" name="Freeform 33"/>
          <p:cNvSpPr>
            <a:spLocks/>
          </p:cNvSpPr>
          <p:nvPr/>
        </p:nvSpPr>
        <p:spPr bwMode="auto">
          <a:xfrm>
            <a:off x="7354888" y="4393407"/>
            <a:ext cx="428625" cy="492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1"/>
              </a:cxn>
              <a:cxn ang="0">
                <a:pos x="270" y="31"/>
              </a:cxn>
              <a:cxn ang="0">
                <a:pos x="27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70" h="31">
                <a:moveTo>
                  <a:pt x="0" y="0"/>
                </a:moveTo>
                <a:lnTo>
                  <a:pt x="0" y="31"/>
                </a:lnTo>
                <a:lnTo>
                  <a:pt x="270" y="31"/>
                </a:lnTo>
                <a:lnTo>
                  <a:pt x="27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30" name="Freeform 34"/>
          <p:cNvSpPr>
            <a:spLocks/>
          </p:cNvSpPr>
          <p:nvPr/>
        </p:nvSpPr>
        <p:spPr bwMode="auto">
          <a:xfrm>
            <a:off x="8158163" y="4196557"/>
            <a:ext cx="53975" cy="3952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9"/>
              </a:cxn>
              <a:cxn ang="0">
                <a:pos x="34" y="249"/>
              </a:cxn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34" h="249">
                <a:moveTo>
                  <a:pt x="0" y="0"/>
                </a:moveTo>
                <a:lnTo>
                  <a:pt x="0" y="249"/>
                </a:lnTo>
                <a:lnTo>
                  <a:pt x="34" y="249"/>
                </a:lnTo>
                <a:lnTo>
                  <a:pt x="34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63" name="Rectangle 67"/>
          <p:cNvSpPr>
            <a:spLocks noChangeArrowheads="1"/>
          </p:cNvSpPr>
          <p:nvPr/>
        </p:nvSpPr>
        <p:spPr bwMode="auto">
          <a:xfrm>
            <a:off x="1036638" y="1962944"/>
            <a:ext cx="755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Original </a:t>
            </a:r>
            <a:endParaRPr lang="en-US"/>
          </a:p>
        </p:txBody>
      </p:sp>
      <p:sp>
        <p:nvSpPr>
          <p:cNvPr id="260164" name="Rectangle 68"/>
          <p:cNvSpPr>
            <a:spLocks noChangeArrowheads="1"/>
          </p:cNvSpPr>
          <p:nvPr/>
        </p:nvSpPr>
        <p:spPr bwMode="auto">
          <a:xfrm>
            <a:off x="1058863" y="2199482"/>
            <a:ext cx="654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Access</a:t>
            </a:r>
            <a:endParaRPr lang="en-US"/>
          </a:p>
        </p:txBody>
      </p:sp>
      <p:sp>
        <p:nvSpPr>
          <p:cNvPr id="260165" name="Rectangle 69"/>
          <p:cNvSpPr>
            <a:spLocks noChangeArrowheads="1"/>
          </p:cNvSpPr>
          <p:nvPr/>
        </p:nvSpPr>
        <p:spPr bwMode="auto">
          <a:xfrm>
            <a:off x="1058863" y="2436019"/>
            <a:ext cx="655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Pattern</a:t>
            </a:r>
            <a:endParaRPr lang="en-US"/>
          </a:p>
        </p:txBody>
      </p:sp>
      <p:sp>
        <p:nvSpPr>
          <p:cNvPr id="260166" name="Rectangle 70"/>
          <p:cNvSpPr>
            <a:spLocks noChangeArrowheads="1"/>
          </p:cNvSpPr>
          <p:nvPr/>
        </p:nvSpPr>
        <p:spPr bwMode="auto">
          <a:xfrm>
            <a:off x="1173163" y="4534694"/>
            <a:ext cx="495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Tiled </a:t>
            </a:r>
            <a:endParaRPr lang="en-US"/>
          </a:p>
        </p:txBody>
      </p:sp>
      <p:sp>
        <p:nvSpPr>
          <p:cNvPr id="260167" name="Rectangle 71"/>
          <p:cNvSpPr>
            <a:spLocks noChangeArrowheads="1"/>
          </p:cNvSpPr>
          <p:nvPr/>
        </p:nvSpPr>
        <p:spPr bwMode="auto">
          <a:xfrm>
            <a:off x="1058863" y="4764882"/>
            <a:ext cx="654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Access</a:t>
            </a:r>
            <a:endParaRPr lang="en-US"/>
          </a:p>
        </p:txBody>
      </p:sp>
      <p:sp>
        <p:nvSpPr>
          <p:cNvPr id="260168" name="Rectangle 72"/>
          <p:cNvSpPr>
            <a:spLocks noChangeArrowheads="1"/>
          </p:cNvSpPr>
          <p:nvPr/>
        </p:nvSpPr>
        <p:spPr bwMode="auto">
          <a:xfrm>
            <a:off x="1058863" y="5001419"/>
            <a:ext cx="655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Pattern</a:t>
            </a:r>
            <a:endParaRPr lang="en-US"/>
          </a:p>
        </p:txBody>
      </p:sp>
      <p:sp>
        <p:nvSpPr>
          <p:cNvPr id="260169" name="Freeform 73"/>
          <p:cNvSpPr>
            <a:spLocks/>
          </p:cNvSpPr>
          <p:nvPr/>
        </p:nvSpPr>
        <p:spPr bwMode="auto">
          <a:xfrm>
            <a:off x="5854700" y="3879057"/>
            <a:ext cx="2220913" cy="234950"/>
          </a:xfrm>
          <a:custGeom>
            <a:avLst/>
            <a:gdLst/>
            <a:ahLst/>
            <a:cxnLst>
              <a:cxn ang="0">
                <a:pos x="0" y="102"/>
              </a:cxn>
              <a:cxn ang="0">
                <a:pos x="1399" y="148"/>
              </a:cxn>
            </a:cxnLst>
            <a:rect l="0" t="0" r="r" b="b"/>
            <a:pathLst>
              <a:path w="1399" h="148">
                <a:moveTo>
                  <a:pt x="0" y="102"/>
                </a:moveTo>
                <a:cubicBezTo>
                  <a:pt x="615" y="0"/>
                  <a:pt x="1204" y="19"/>
                  <a:pt x="1399" y="148"/>
                </a:cubicBezTo>
              </a:path>
            </a:pathLst>
          </a:cu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70" name="Freeform 74"/>
          <p:cNvSpPr>
            <a:spLocks/>
          </p:cNvSpPr>
          <p:nvPr/>
        </p:nvSpPr>
        <p:spPr bwMode="auto">
          <a:xfrm>
            <a:off x="8035925" y="4079082"/>
            <a:ext cx="122238" cy="117475"/>
          </a:xfrm>
          <a:custGeom>
            <a:avLst/>
            <a:gdLst/>
            <a:ahLst/>
            <a:cxnLst>
              <a:cxn ang="0">
                <a:pos x="41" y="0"/>
              </a:cxn>
              <a:cxn ang="0">
                <a:pos x="77" y="74"/>
              </a:cxn>
              <a:cxn ang="0">
                <a:pos x="0" y="35"/>
              </a:cxn>
              <a:cxn ang="0">
                <a:pos x="41" y="0"/>
              </a:cxn>
            </a:cxnLst>
            <a:rect l="0" t="0" r="r" b="b"/>
            <a:pathLst>
              <a:path w="77" h="74">
                <a:moveTo>
                  <a:pt x="41" y="0"/>
                </a:moveTo>
                <a:lnTo>
                  <a:pt x="77" y="74"/>
                </a:lnTo>
                <a:lnTo>
                  <a:pt x="0" y="35"/>
                </a:lnTo>
                <a:lnTo>
                  <a:pt x="4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72" name="Freeform 76"/>
          <p:cNvSpPr>
            <a:spLocks/>
          </p:cNvSpPr>
          <p:nvPr/>
        </p:nvSpPr>
        <p:spPr bwMode="auto">
          <a:xfrm>
            <a:off x="7439025" y="4591844"/>
            <a:ext cx="130175" cy="109538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82" y="0"/>
              </a:cxn>
              <a:cxn ang="0">
                <a:pos x="36" y="69"/>
              </a:cxn>
              <a:cxn ang="0">
                <a:pos x="0" y="30"/>
              </a:cxn>
            </a:cxnLst>
            <a:rect l="0" t="0" r="r" b="b"/>
            <a:pathLst>
              <a:path w="82" h="69">
                <a:moveTo>
                  <a:pt x="0" y="30"/>
                </a:moveTo>
                <a:lnTo>
                  <a:pt x="82" y="0"/>
                </a:lnTo>
                <a:lnTo>
                  <a:pt x="36" y="69"/>
                </a:lnTo>
                <a:lnTo>
                  <a:pt x="0" y="3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73" name="Rectangle 77"/>
          <p:cNvSpPr>
            <a:spLocks noChangeArrowheads="1"/>
          </p:cNvSpPr>
          <p:nvPr/>
        </p:nvSpPr>
        <p:spPr bwMode="auto">
          <a:xfrm>
            <a:off x="7332663" y="3199607"/>
            <a:ext cx="91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Copy into </a:t>
            </a:r>
            <a:endParaRPr lang="en-US"/>
          </a:p>
        </p:txBody>
      </p:sp>
      <p:sp>
        <p:nvSpPr>
          <p:cNvPr id="260174" name="Rectangle 78"/>
          <p:cNvSpPr>
            <a:spLocks noChangeArrowheads="1"/>
          </p:cNvSpPr>
          <p:nvPr/>
        </p:nvSpPr>
        <p:spPr bwMode="auto">
          <a:xfrm>
            <a:off x="7261225" y="3436144"/>
            <a:ext cx="1050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itchFamily="-111" charset="0"/>
              </a:rPr>
              <a:t>scratchpad </a:t>
            </a:r>
            <a:endParaRPr lang="en-US" dirty="0"/>
          </a:p>
        </p:txBody>
      </p:sp>
      <p:sp>
        <p:nvSpPr>
          <p:cNvPr id="260175" name="Rectangle 79"/>
          <p:cNvSpPr>
            <a:spLocks noChangeArrowheads="1"/>
          </p:cNvSpPr>
          <p:nvPr/>
        </p:nvSpPr>
        <p:spPr bwMode="auto">
          <a:xfrm>
            <a:off x="7397750" y="3672682"/>
            <a:ext cx="7350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memory</a:t>
            </a:r>
            <a:endParaRPr lang="en-US"/>
          </a:p>
        </p:txBody>
      </p:sp>
      <p:sp>
        <p:nvSpPr>
          <p:cNvPr id="260176" name="Rectangle 80"/>
          <p:cNvSpPr>
            <a:spLocks noChangeArrowheads="1"/>
          </p:cNvSpPr>
          <p:nvPr/>
        </p:nvSpPr>
        <p:spPr bwMode="auto">
          <a:xfrm>
            <a:off x="7454900" y="4902994"/>
            <a:ext cx="781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Perform </a:t>
            </a:r>
            <a:endParaRPr lang="en-US"/>
          </a:p>
        </p:txBody>
      </p:sp>
      <p:sp>
        <p:nvSpPr>
          <p:cNvPr id="260177" name="Rectangle 81"/>
          <p:cNvSpPr>
            <a:spLocks noChangeArrowheads="1"/>
          </p:cNvSpPr>
          <p:nvPr/>
        </p:nvSpPr>
        <p:spPr bwMode="auto">
          <a:xfrm>
            <a:off x="7218363" y="5139532"/>
            <a:ext cx="1228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Arial" pitchFamily="-111" charset="0"/>
              </a:rPr>
              <a:t>multiplication </a:t>
            </a:r>
            <a:endParaRPr lang="en-US" dirty="0"/>
          </a:p>
        </p:txBody>
      </p:sp>
      <p:sp>
        <p:nvSpPr>
          <p:cNvPr id="260178" name="Rectangle 82"/>
          <p:cNvSpPr>
            <a:spLocks noChangeArrowheads="1"/>
          </p:cNvSpPr>
          <p:nvPr/>
        </p:nvSpPr>
        <p:spPr bwMode="auto">
          <a:xfrm>
            <a:off x="7089775" y="5377657"/>
            <a:ext cx="14684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with scratchpad </a:t>
            </a:r>
            <a:endParaRPr lang="en-US"/>
          </a:p>
        </p:txBody>
      </p:sp>
      <p:sp>
        <p:nvSpPr>
          <p:cNvPr id="260179" name="Rectangle 83"/>
          <p:cNvSpPr>
            <a:spLocks noChangeArrowheads="1"/>
          </p:cNvSpPr>
          <p:nvPr/>
        </p:nvSpPr>
        <p:spPr bwMode="auto">
          <a:xfrm>
            <a:off x="7526338" y="5614194"/>
            <a:ext cx="5857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Arial" pitchFamily="-111" charset="0"/>
              </a:rPr>
              <a:t>values</a:t>
            </a:r>
            <a:endParaRPr lang="en-US"/>
          </a:p>
        </p:txBody>
      </p:sp>
      <p:sp>
        <p:nvSpPr>
          <p:cNvPr id="85" name="CuadroTexto 26">
            <a:extLst>
              <a:ext uri="{FF2B5EF4-FFF2-40B4-BE49-F238E27FC236}">
                <a16:creationId xmlns:a16="http://schemas.microsoft.com/office/drawing/2014/main" id="{F3830453-7646-1447-A90D-74711FCAA180}"/>
              </a:ext>
            </a:extLst>
          </p:cNvPr>
          <p:cNvSpPr txBox="1"/>
          <p:nvPr/>
        </p:nvSpPr>
        <p:spPr>
          <a:xfrm>
            <a:off x="228600" y="6495225"/>
            <a:ext cx="12747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Slide credit: </a:t>
            </a:r>
            <a:r>
              <a:rPr lang="en-US" sz="800" dirty="0" err="1"/>
              <a:t>Hwu</a:t>
            </a:r>
            <a:r>
              <a:rPr lang="en-US" sz="800" dirty="0"/>
              <a:t> &amp; Kirk</a:t>
            </a:r>
          </a:p>
        </p:txBody>
      </p:sp>
      <p:sp>
        <p:nvSpPr>
          <p:cNvPr id="88" name="Marcador de número de diapositiva 3">
            <a:extLst>
              <a:ext uri="{FF2B5EF4-FFF2-40B4-BE49-F238E27FC236}">
                <a16:creationId xmlns:a16="http://schemas.microsoft.com/office/drawing/2014/main" id="{DC8F983B-5E20-E646-B7B6-4D287960B2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/>
          <a:p>
            <a:fld id="{323594FA-E141-4234-AE05-360401972BE7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sp>
        <p:nvSpPr>
          <p:cNvPr id="89" name="Freeform 30">
            <a:extLst>
              <a:ext uri="{FF2B5EF4-FFF2-40B4-BE49-F238E27FC236}">
                <a16:creationId xmlns:a16="http://schemas.microsoft.com/office/drawing/2014/main" id="{6665BF40-7586-0646-A4E8-12CB669837D9}"/>
              </a:ext>
            </a:extLst>
          </p:cNvPr>
          <p:cNvSpPr>
            <a:spLocks/>
          </p:cNvSpPr>
          <p:nvPr/>
        </p:nvSpPr>
        <p:spPr bwMode="auto">
          <a:xfrm>
            <a:off x="5581650" y="3910806"/>
            <a:ext cx="436562" cy="38417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9"/>
              </a:cxn>
              <a:cxn ang="0">
                <a:pos x="269" y="249"/>
              </a:cxn>
              <a:cxn ang="0">
                <a:pos x="269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69" h="249">
                <a:moveTo>
                  <a:pt x="0" y="0"/>
                </a:moveTo>
                <a:lnTo>
                  <a:pt x="0" y="249"/>
                </a:lnTo>
                <a:lnTo>
                  <a:pt x="269" y="249"/>
                </a:lnTo>
                <a:lnTo>
                  <a:pt x="269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0" name="Rectangle 53">
            <a:extLst>
              <a:ext uri="{FF2B5EF4-FFF2-40B4-BE49-F238E27FC236}">
                <a16:creationId xmlns:a16="http://schemas.microsoft.com/office/drawing/2014/main" id="{93798ACB-8CFA-3D47-8F50-148E09118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1650" y="4291807"/>
            <a:ext cx="436563" cy="407987"/>
          </a:xfrm>
          <a:prstGeom prst="rect">
            <a:avLst/>
          </a:prstGeom>
          <a:solidFill>
            <a:srgbClr val="00B0F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1" name="Rectangle 57">
            <a:extLst>
              <a:ext uri="{FF2B5EF4-FFF2-40B4-BE49-F238E27FC236}">
                <a16:creationId xmlns:a16="http://schemas.microsoft.com/office/drawing/2014/main" id="{B4D27480-8FFC-6848-9080-62EABFF56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1650" y="4687094"/>
            <a:ext cx="436563" cy="407988"/>
          </a:xfrm>
          <a:prstGeom prst="rect">
            <a:avLst/>
          </a:prstGeom>
          <a:solidFill>
            <a:srgbClr val="00B0F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2" name="Rectangle 61">
            <a:extLst>
              <a:ext uri="{FF2B5EF4-FFF2-40B4-BE49-F238E27FC236}">
                <a16:creationId xmlns:a16="http://schemas.microsoft.com/office/drawing/2014/main" id="{3E2CD2E7-C4CB-9145-B67C-C1004CDF5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1650" y="5080794"/>
            <a:ext cx="436563" cy="407988"/>
          </a:xfrm>
          <a:prstGeom prst="rect">
            <a:avLst/>
          </a:prstGeom>
          <a:solidFill>
            <a:srgbClr val="00B0F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3" name="Rectangle 65">
            <a:extLst>
              <a:ext uri="{FF2B5EF4-FFF2-40B4-BE49-F238E27FC236}">
                <a16:creationId xmlns:a16="http://schemas.microsoft.com/office/drawing/2014/main" id="{96EABECD-2278-1243-8FB5-F39CB1E0B7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1650" y="5476083"/>
            <a:ext cx="436563" cy="393700"/>
          </a:xfrm>
          <a:prstGeom prst="rect">
            <a:avLst/>
          </a:prstGeom>
          <a:solidFill>
            <a:srgbClr val="00B0F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01" name="Rectangle 41">
            <a:extLst>
              <a:ext uri="{FF2B5EF4-FFF2-40B4-BE49-F238E27FC236}">
                <a16:creationId xmlns:a16="http://schemas.microsoft.com/office/drawing/2014/main" id="{A3C33D2A-A593-1345-A0C3-424561A62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9100" y="4883944"/>
            <a:ext cx="436563" cy="407988"/>
          </a:xfrm>
          <a:prstGeom prst="rect">
            <a:avLst/>
          </a:prstGeom>
          <a:solidFill>
            <a:srgbClr val="00B0F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02" name="Rectangle 45">
            <a:extLst>
              <a:ext uri="{FF2B5EF4-FFF2-40B4-BE49-F238E27FC236}">
                <a16:creationId xmlns:a16="http://schemas.microsoft.com/office/drawing/2014/main" id="{8EA6A65D-68AE-8144-BC48-7BDE2954A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7725" y="4883944"/>
            <a:ext cx="436563" cy="407988"/>
          </a:xfrm>
          <a:prstGeom prst="rect">
            <a:avLst/>
          </a:prstGeom>
          <a:solidFill>
            <a:srgbClr val="00B0F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03" name="Rectangle 49">
            <a:extLst>
              <a:ext uri="{FF2B5EF4-FFF2-40B4-BE49-F238E27FC236}">
                <a16:creationId xmlns:a16="http://schemas.microsoft.com/office/drawing/2014/main" id="{11DFAF88-2689-C147-9AC4-5A2DA56D0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6350" y="4883944"/>
            <a:ext cx="428625" cy="407988"/>
          </a:xfrm>
          <a:prstGeom prst="rect">
            <a:avLst/>
          </a:prstGeom>
          <a:solidFill>
            <a:srgbClr val="00B0F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60171" name="Freeform 75"/>
          <p:cNvSpPr>
            <a:spLocks/>
          </p:cNvSpPr>
          <p:nvPr/>
        </p:nvSpPr>
        <p:spPr bwMode="auto">
          <a:xfrm>
            <a:off x="2652713" y="4663282"/>
            <a:ext cx="4822825" cy="1262062"/>
          </a:xfrm>
          <a:custGeom>
            <a:avLst/>
            <a:gdLst/>
            <a:ahLst/>
            <a:cxnLst>
              <a:cxn ang="0">
                <a:pos x="0" y="327"/>
              </a:cxn>
              <a:cxn ang="0">
                <a:pos x="3250" y="0"/>
              </a:cxn>
            </a:cxnLst>
            <a:rect l="0" t="0" r="r" b="b"/>
            <a:pathLst>
              <a:path w="3250" h="795">
                <a:moveTo>
                  <a:pt x="0" y="327"/>
                </a:moveTo>
                <a:cubicBezTo>
                  <a:pt x="1000" y="795"/>
                  <a:pt x="2374" y="657"/>
                  <a:pt x="3250" y="0"/>
                </a:cubicBezTo>
              </a:path>
            </a:pathLst>
          </a:custGeom>
          <a:noFill/>
          <a:ln w="14288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9" name="Freeform 29">
            <a:extLst>
              <a:ext uri="{FF2B5EF4-FFF2-40B4-BE49-F238E27FC236}">
                <a16:creationId xmlns:a16="http://schemas.microsoft.com/office/drawing/2014/main" id="{098BB07C-FD8A-1446-9F1D-D15B3802BB84}"/>
              </a:ext>
            </a:extLst>
          </p:cNvPr>
          <p:cNvSpPr>
            <a:spLocks/>
          </p:cNvSpPr>
          <p:nvPr/>
        </p:nvSpPr>
        <p:spPr bwMode="auto">
          <a:xfrm>
            <a:off x="2101850" y="4885532"/>
            <a:ext cx="422275" cy="406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50"/>
              </a:cxn>
              <a:cxn ang="0">
                <a:pos x="269" y="250"/>
              </a:cxn>
              <a:cxn ang="0">
                <a:pos x="269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69" h="250">
                <a:moveTo>
                  <a:pt x="0" y="0"/>
                </a:moveTo>
                <a:lnTo>
                  <a:pt x="0" y="250"/>
                </a:lnTo>
                <a:lnTo>
                  <a:pt x="269" y="250"/>
                </a:lnTo>
                <a:lnTo>
                  <a:pt x="269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00" name="Rectangle 37">
            <a:extLst>
              <a:ext uri="{FF2B5EF4-FFF2-40B4-BE49-F238E27FC236}">
                <a16:creationId xmlns:a16="http://schemas.microsoft.com/office/drawing/2014/main" id="{C40D97B1-19C2-1B41-B815-162AD18BD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25" y="4883944"/>
            <a:ext cx="442913" cy="407988"/>
          </a:xfrm>
          <a:prstGeom prst="rect">
            <a:avLst/>
          </a:prstGeom>
          <a:solidFill>
            <a:srgbClr val="00B0F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46024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4">
            <a:extLst>
              <a:ext uri="{FF2B5EF4-FFF2-40B4-BE49-F238E27FC236}">
                <a16:creationId xmlns:a16="http://schemas.microsoft.com/office/drawing/2014/main" id="{6C599EA8-303B-8F44-B67E-1E9A7D6B836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47838"/>
            <a:ext cx="8428037" cy="995362"/>
          </a:xfrm>
        </p:spPr>
        <p:txBody>
          <a:bodyPr/>
          <a:lstStyle/>
          <a:p>
            <a:pPr algn="ctr" eaLnBrk="1" hangingPunct="1"/>
            <a:r>
              <a:rPr lang="en-US" altLang="en-US" dirty="0">
                <a:ea typeface="ＭＳ Ｐゴシック" panose="020B0600070205080204" pitchFamily="34" charset="-128"/>
              </a:rPr>
              <a:t>SIMD Utilization</a:t>
            </a:r>
          </a:p>
        </p:txBody>
      </p:sp>
      <p:sp>
        <p:nvSpPr>
          <p:cNvPr id="81922" name="Rectangle 5">
            <a:extLst>
              <a:ext uri="{FF2B5EF4-FFF2-40B4-BE49-F238E27FC236}">
                <a16:creationId xmlns:a16="http://schemas.microsoft.com/office/drawing/2014/main" id="{EB66DB82-34C1-994A-A27C-C184C7C5BDD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3581400"/>
            <a:ext cx="84582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3964025"/>
      </p:ext>
    </p:extLst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9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49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5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5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59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64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8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9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9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24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_Office 테마">
  <a:themeElements>
    <a:clrScheme name="기본">
      <a:dk1>
        <a:sysClr val="windowText" lastClr="000000"/>
      </a:dk1>
      <a:lt1>
        <a:sysClr val="window" lastClr="FFFFFF"/>
      </a:lt1>
      <a:dk2>
        <a:srgbClr val="1B6AA3"/>
      </a:dk2>
      <a:lt2>
        <a:srgbClr val="FFFFFF"/>
      </a:lt2>
      <a:accent1>
        <a:srgbClr val="5DA5DA"/>
      </a:accent1>
      <a:accent2>
        <a:srgbClr val="FAA43A"/>
      </a:accent2>
      <a:accent3>
        <a:srgbClr val="60BD68"/>
      </a:accent3>
      <a:accent4>
        <a:srgbClr val="F17CB0"/>
      </a:accent4>
      <a:accent5>
        <a:srgbClr val="B2912F"/>
      </a:accent5>
      <a:accent6>
        <a:srgbClr val="307D99"/>
      </a:accent6>
      <a:hlink>
        <a:srgbClr val="0563C1"/>
      </a:hlink>
      <a:folHlink>
        <a:srgbClr val="954F72"/>
      </a:folHlink>
    </a:clrScheme>
    <a:fontScheme name="Calibri - 나눔고딕">
      <a:majorFont>
        <a:latin typeface="Calibri"/>
        <a:ea typeface="나눔고딕"/>
        <a:cs typeface=""/>
      </a:majorFont>
      <a:minorFont>
        <a:latin typeface="Calibri"/>
        <a:ea typeface="나눔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13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14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15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15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Ed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Office Theme">
  <a:themeElements>
    <a:clrScheme name="Custom 7">
      <a:dk1>
        <a:srgbClr val="990000"/>
      </a:dk1>
      <a:lt1>
        <a:srgbClr val="FFFFFF"/>
      </a:lt1>
      <a:dk2>
        <a:srgbClr val="FFFFFF"/>
      </a:dk2>
      <a:lt2>
        <a:srgbClr val="FFFFFF"/>
      </a:lt2>
      <a:accent1>
        <a:srgbClr val="606060"/>
      </a:accent1>
      <a:accent2>
        <a:srgbClr val="A9A9A9"/>
      </a:accent2>
      <a:accent3>
        <a:srgbClr val="CCCCCC"/>
      </a:accent3>
      <a:accent4>
        <a:srgbClr val="990000"/>
      </a:accent4>
      <a:accent5>
        <a:srgbClr val="000000"/>
      </a:accent5>
      <a:accent6>
        <a:srgbClr val="969696"/>
      </a:accent6>
      <a:hlink>
        <a:srgbClr val="990000"/>
      </a:hlink>
      <a:folHlink>
        <a:srgbClr val="AEAEA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9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171739</TotalTime>
  <Words>3339</Words>
  <Application>Microsoft Macintosh PowerPoint</Application>
  <PresentationFormat>On-screen Show (4:3)</PresentationFormat>
  <Paragraphs>684</Paragraphs>
  <Slides>50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29</vt:i4>
      </vt:variant>
      <vt:variant>
        <vt:lpstr>Slide Titles</vt:lpstr>
      </vt:variant>
      <vt:variant>
        <vt:i4>50</vt:i4>
      </vt:variant>
    </vt:vector>
  </HeadingPairs>
  <TitlesOfParts>
    <vt:vector size="88" baseType="lpstr">
      <vt:lpstr>Arial  </vt:lpstr>
      <vt:lpstr>Arial</vt:lpstr>
      <vt:lpstr>Calibri</vt:lpstr>
      <vt:lpstr>Courier</vt:lpstr>
      <vt:lpstr>Garamond</vt:lpstr>
      <vt:lpstr>Lucida Console</vt:lpstr>
      <vt:lpstr>Tahoma</vt:lpstr>
      <vt:lpstr>Times New Roman</vt:lpstr>
      <vt:lpstr>Wingdings</vt:lpstr>
      <vt:lpstr>Edge</vt:lpstr>
      <vt:lpstr>1_Edge</vt:lpstr>
      <vt:lpstr>3_Edge</vt:lpstr>
      <vt:lpstr>4_Edge</vt:lpstr>
      <vt:lpstr>6_Edge</vt:lpstr>
      <vt:lpstr>8_Edge</vt:lpstr>
      <vt:lpstr>2_Office Theme</vt:lpstr>
      <vt:lpstr>9_Edge</vt:lpstr>
      <vt:lpstr>17_Edge</vt:lpstr>
      <vt:lpstr>13_Edge</vt:lpstr>
      <vt:lpstr>23_Edge</vt:lpstr>
      <vt:lpstr>35_Edge</vt:lpstr>
      <vt:lpstr>39_Edge</vt:lpstr>
      <vt:lpstr>49_Edge</vt:lpstr>
      <vt:lpstr>56_Edge</vt:lpstr>
      <vt:lpstr>57_Edge</vt:lpstr>
      <vt:lpstr>58_Edge</vt:lpstr>
      <vt:lpstr>59_Edge</vt:lpstr>
      <vt:lpstr>64_Edge</vt:lpstr>
      <vt:lpstr>85_Edge</vt:lpstr>
      <vt:lpstr>90_Edge</vt:lpstr>
      <vt:lpstr>91_Edge</vt:lpstr>
      <vt:lpstr>1_Metropolitan_bullet</vt:lpstr>
      <vt:lpstr>98_Edge</vt:lpstr>
      <vt:lpstr>1_Office 테마</vt:lpstr>
      <vt:lpstr>136_Edge</vt:lpstr>
      <vt:lpstr>148_Edge</vt:lpstr>
      <vt:lpstr>151_Edge</vt:lpstr>
      <vt:lpstr>152_Edge</vt:lpstr>
      <vt:lpstr>P&amp;S Heterogeneous Systems  Parallel Patterns: Reduction</vt:lpstr>
      <vt:lpstr>Performance Considerations</vt:lpstr>
      <vt:lpstr>Traditional Program Structure</vt:lpstr>
      <vt:lpstr>Memory Hierarchy in CUDA Programs</vt:lpstr>
      <vt:lpstr>Latency Hiding and Occupancy</vt:lpstr>
      <vt:lpstr>Memory Coalescing (I)</vt:lpstr>
      <vt:lpstr>Memory Coalescing (II)</vt:lpstr>
      <vt:lpstr>Use Shared Memory to Improve Coalescing</vt:lpstr>
      <vt:lpstr>SIMD Utilization</vt:lpstr>
      <vt:lpstr>Threads Can Take Different Paths in Warp-based SIMD</vt:lpstr>
      <vt:lpstr>Control Flow Problem in GPUs/SIMT</vt:lpstr>
      <vt:lpstr>SIMD Utilization</vt:lpstr>
      <vt:lpstr>Increasing SIMD Utilization</vt:lpstr>
      <vt:lpstr>Reduction Operation</vt:lpstr>
      <vt:lpstr>Reduction Operation</vt:lpstr>
      <vt:lpstr>Sequential Reduction</vt:lpstr>
      <vt:lpstr>Tree-Based Reduction</vt:lpstr>
      <vt:lpstr>Tree-Based Reduction on GPU</vt:lpstr>
      <vt:lpstr>Vector Reduction: Naïve Mapping (I)</vt:lpstr>
      <vt:lpstr>Vector Reduction: Naïve Mapping (II)</vt:lpstr>
      <vt:lpstr>Divergence-Free Mapping (I)</vt:lpstr>
      <vt:lpstr>Divergence-Free Mapping (II)</vt:lpstr>
      <vt:lpstr>Divergence-Free Mapping (III)</vt:lpstr>
      <vt:lpstr>Warp Shuffle Functions</vt:lpstr>
      <vt:lpstr>Read and Write Access to GPU Shared Memory</vt:lpstr>
      <vt:lpstr>Read from Shared Memory Bank</vt:lpstr>
      <vt:lpstr>Write to Shared Memory Bank</vt:lpstr>
      <vt:lpstr>Shuffling Operations within a Warp</vt:lpstr>
      <vt:lpstr>Divergence-Free Mapping (III)</vt:lpstr>
      <vt:lpstr>Tree-Based Reduction on GPU (with Warp Shuffle)</vt:lpstr>
      <vt:lpstr>Reduction with Warp Shuffle</vt:lpstr>
      <vt:lpstr>Warp Reduce Functions</vt:lpstr>
      <vt:lpstr>Tree-Based Reduction on GPU (with Warp Reduce)</vt:lpstr>
      <vt:lpstr>Reduction with Warp Shuffle</vt:lpstr>
      <vt:lpstr>Reduction with Warp Reduce</vt:lpstr>
      <vt:lpstr>Atomic Operations (I)</vt:lpstr>
      <vt:lpstr>Atomic Operations (II)</vt:lpstr>
      <vt:lpstr>Recall: Uses of Atomic Operations</vt:lpstr>
      <vt:lpstr>Image Histogram</vt:lpstr>
      <vt:lpstr>Optimized Parallel Reduction</vt:lpstr>
      <vt:lpstr>7 Versions of Reduction</vt:lpstr>
      <vt:lpstr>Reduction with Atomic Operations</vt:lpstr>
      <vt:lpstr>10 Versions of Reduction</vt:lpstr>
      <vt:lpstr>10 Versions of Reduction</vt:lpstr>
      <vt:lpstr>Search Space of Parallel Reduction</vt:lpstr>
      <vt:lpstr>Automatic Generation of Parallel Reduction</vt:lpstr>
      <vt:lpstr>Parallel Reduction with Tensor Cores</vt:lpstr>
      <vt:lpstr>Recommended Readings (I)</vt:lpstr>
      <vt:lpstr>Recommended Readings (II)</vt:lpstr>
      <vt:lpstr>P&amp;S Heterogeneous Systems  Parallel Patterns: Reduction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ATLAS: A Scalable and High-Performance Scheduling Algorithm for Multiple Memory Controllers</dc:title>
  <dc:creator>yoongu</dc:creator>
  <cp:lastModifiedBy>Gomez Luna  Juan</cp:lastModifiedBy>
  <cp:revision>3045</cp:revision>
  <cp:lastPrinted>2021-11-11T11:38:37Z</cp:lastPrinted>
  <dcterms:created xsi:type="dcterms:W3CDTF">2010-10-08T20:41:54Z</dcterms:created>
  <dcterms:modified xsi:type="dcterms:W3CDTF">2022-10-05T14:25:28Z</dcterms:modified>
</cp:coreProperties>
</file>